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89" r:id="rId5"/>
    <p:sldId id="300" r:id="rId6"/>
    <p:sldId id="290" r:id="rId7"/>
    <p:sldId id="296" r:id="rId8"/>
    <p:sldId id="283" r:id="rId9"/>
    <p:sldId id="276" r:id="rId10"/>
    <p:sldId id="287" r:id="rId11"/>
    <p:sldId id="281" r:id="rId12"/>
    <p:sldId id="263" r:id="rId13"/>
    <p:sldId id="298" r:id="rId14"/>
    <p:sldId id="265" r:id="rId15"/>
    <p:sldId id="299" r:id="rId16"/>
  </p:sldIdLst>
  <p:sldSz cx="9144000" cy="6858000" type="screen4x3"/>
  <p:notesSz cx="679767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CCFF"/>
    <a:srgbClr val="CCECFF"/>
    <a:srgbClr val="CCFF33"/>
    <a:srgbClr val="FFCCCC"/>
    <a:srgbClr val="FFFF99"/>
    <a:srgbClr val="FF99FF"/>
    <a:srgbClr val="99CCFF"/>
    <a:srgbClr val="FF99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6931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FF62E-4A98-4573-87E7-39D7943CCE43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4BB6B-73B8-48CB-8641-B5D73BAAC7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05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4BB6B-73B8-48CB-8641-B5D73BAAC7A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3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4BB6B-73B8-48CB-8641-B5D73BAAC7A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47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981200"/>
            <a:ext cx="38158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8D86B60D-8E9F-47B7-B984-D0DCE343E19A}" type="datetimeFigureOut">
              <a:rPr kumimoji="1" lang="ja-JP" altLang="en-US" smtClean="0"/>
              <a:t>2014/4/7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fld id="{6784F057-F616-4455-829C-0CF5A4F3D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0" y="381001"/>
            <a:ext cx="9130812" cy="55563"/>
          </a:xfrm>
          <a:prstGeom prst="rect">
            <a:avLst/>
          </a:prstGeom>
          <a:solidFill>
            <a:srgbClr val="00279F"/>
          </a:solidFill>
          <a:ln w="12700">
            <a:solidFill>
              <a:srgbClr val="00279F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defTabSz="762000"/>
            <a:endParaRPr lang="ja-JP" altLang="en-US" sz="2400">
              <a:latin typeface="Osaka" pitchFamily="-108" charset="-128"/>
              <a:ea typeface="Osaka" pitchFamily="-108" charset="-128"/>
              <a:cs typeface="Osaka" pitchFamily="-108" charset="-128"/>
            </a:endParaRPr>
          </a:p>
        </p:txBody>
      </p:sp>
      <p:sp>
        <p:nvSpPr>
          <p:cNvPr id="96" name="Rectangle 92"/>
          <p:cNvSpPr>
            <a:spLocks noChangeArrowheads="1"/>
          </p:cNvSpPr>
          <p:nvPr/>
        </p:nvSpPr>
        <p:spPr bwMode="auto">
          <a:xfrm>
            <a:off x="0" y="1"/>
            <a:ext cx="28543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900113" eaLnBrk="0" hangingPunct="0"/>
            <a:r>
              <a:rPr lang="en-US" altLang="ja-JP" sz="1800" b="1" i="1" dirty="0" smtClean="0">
                <a:solidFill>
                  <a:srgbClr val="00279F"/>
                </a:solidFill>
                <a:ea typeface="Osaka" pitchFamily="-108" charset="-128"/>
                <a:cs typeface="Osaka" pitchFamily="-108" charset="-128"/>
              </a:rPr>
              <a:t>University of Tokushima</a:t>
            </a:r>
            <a:endParaRPr lang="en-US" altLang="ja-JP" sz="1800" b="1" i="1" dirty="0">
              <a:solidFill>
                <a:srgbClr val="00279F"/>
              </a:solidFill>
              <a:ea typeface="Osaka" pitchFamily="-108" charset="-128"/>
              <a:cs typeface="Osaka" pitchFamily="-108" charset="-128"/>
            </a:endParaRPr>
          </a:p>
        </p:txBody>
      </p:sp>
      <p:pic>
        <p:nvPicPr>
          <p:cNvPr id="97" name="Picture 9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86400" y="0"/>
            <a:ext cx="3657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ゴシック" charset="-128"/>
          <a:cs typeface="ＭＳ 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0946" y="1772816"/>
            <a:ext cx="8784028" cy="1470025"/>
          </a:xfrm>
        </p:spPr>
        <p:txBody>
          <a:bodyPr>
            <a:noAutofit/>
          </a:bodyPr>
          <a:lstStyle/>
          <a:p>
            <a:r>
              <a:rPr kumimoji="1" lang="ja-JP" altLang="en-US" sz="4800" b="1" dirty="0" smtClean="0"/>
              <a:t>デュアル</a:t>
            </a:r>
            <a:r>
              <a:rPr kumimoji="1" lang="en-US" altLang="ja-JP" sz="4800" b="1" dirty="0" smtClean="0"/>
              <a:t>THz</a:t>
            </a:r>
            <a:r>
              <a:rPr kumimoji="1" lang="ja-JP" altLang="en-US" sz="4800" b="1" dirty="0" smtClean="0"/>
              <a:t>コムにおけるコム間ビート信号の抽出</a:t>
            </a:r>
            <a:endParaRPr kumimoji="1" lang="ja-JP" altLang="en-US" sz="4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5244" y="4221088"/>
            <a:ext cx="8545520" cy="1752600"/>
          </a:xfrm>
        </p:spPr>
        <p:txBody>
          <a:bodyPr/>
          <a:lstStyle/>
          <a:p>
            <a:r>
              <a:rPr lang="ja-JP" altLang="ja-JP" sz="2800" baseline="30000" dirty="0"/>
              <a:t>○</a:t>
            </a:r>
            <a:r>
              <a:rPr lang="ja-JP" altLang="ja-JP" sz="2800" dirty="0"/>
              <a:t>市川竜嗣</a:t>
            </a:r>
            <a:r>
              <a:rPr lang="en-US" altLang="ja-JP" sz="2800" baseline="30000" dirty="0" smtClean="0"/>
              <a:t>1)</a:t>
            </a:r>
            <a:r>
              <a:rPr lang="ja-JP" altLang="ja-JP" sz="2800" dirty="0" err="1" smtClean="0"/>
              <a:t>，</a:t>
            </a:r>
            <a:r>
              <a:rPr lang="ja-JP" altLang="ja-JP" sz="2800" dirty="0"/>
              <a:t>中村翔太</a:t>
            </a:r>
            <a:r>
              <a:rPr lang="en-US" altLang="ja-JP" sz="2800" baseline="30000" dirty="0" smtClean="0"/>
              <a:t>1)</a:t>
            </a:r>
            <a:r>
              <a:rPr lang="ja-JP" altLang="ja-JP" sz="2800" dirty="0" err="1" smtClean="0"/>
              <a:t>，</a:t>
            </a:r>
            <a:r>
              <a:rPr lang="ja-JP" altLang="ja-JP" sz="2800" dirty="0"/>
              <a:t>木村洸仁</a:t>
            </a:r>
            <a:r>
              <a:rPr lang="en-US" altLang="ja-JP" sz="2800" baseline="30000" dirty="0" smtClean="0"/>
              <a:t>1)</a:t>
            </a:r>
            <a:r>
              <a:rPr lang="ja-JP" altLang="ja-JP" sz="2800" dirty="0" err="1" smtClean="0"/>
              <a:t>，</a:t>
            </a:r>
            <a:r>
              <a:rPr lang="ja-JP" altLang="ja-JP" sz="2800" dirty="0"/>
              <a:t>林建太</a:t>
            </a:r>
            <a:r>
              <a:rPr lang="en-US" altLang="ja-JP" sz="2800" baseline="30000" dirty="0" smtClean="0"/>
              <a:t>1)</a:t>
            </a:r>
            <a:r>
              <a:rPr lang="ja-JP" altLang="ja-JP" sz="2800" dirty="0" err="1" smtClean="0"/>
              <a:t>，</a:t>
            </a:r>
            <a:r>
              <a:rPr lang="ja-JP" altLang="ja-JP" sz="2800" dirty="0" smtClean="0"/>
              <a:t>稲場</a:t>
            </a:r>
            <a:r>
              <a:rPr lang="ja-JP" altLang="ja-JP" sz="2800" dirty="0"/>
              <a:t>肇</a:t>
            </a:r>
            <a:r>
              <a:rPr lang="en-US" altLang="ja-JP" sz="2800" baseline="30000" dirty="0" smtClean="0"/>
              <a:t>2)</a:t>
            </a:r>
            <a:r>
              <a:rPr lang="ja-JP" altLang="ja-JP" sz="2800" dirty="0" err="1" smtClean="0"/>
              <a:t>，</a:t>
            </a:r>
            <a:r>
              <a:rPr lang="ja-JP" altLang="ja-JP" sz="2800" dirty="0"/>
              <a:t>美濃島薫</a:t>
            </a:r>
            <a:r>
              <a:rPr lang="en-US" altLang="ja-JP" sz="2800" baseline="30000" dirty="0" smtClean="0"/>
              <a:t>3)</a:t>
            </a:r>
            <a:r>
              <a:rPr lang="ja-JP" altLang="ja-JP" sz="2800" dirty="0" err="1" smtClean="0"/>
              <a:t>，</a:t>
            </a:r>
            <a:r>
              <a:rPr lang="ja-JP" altLang="ja-JP" sz="2800" dirty="0"/>
              <a:t>安井武史</a:t>
            </a:r>
            <a:r>
              <a:rPr lang="en-US" altLang="ja-JP" sz="2800" baseline="30000" dirty="0" smtClean="0"/>
              <a:t>1)</a:t>
            </a:r>
          </a:p>
          <a:p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lang="en-US" altLang="ja-JP" sz="2400" dirty="0" smtClean="0"/>
              <a:t>1)</a:t>
            </a:r>
            <a:r>
              <a:rPr lang="ja-JP" altLang="ja-JP" sz="2400" dirty="0" smtClean="0"/>
              <a:t>徳島</a:t>
            </a:r>
            <a:r>
              <a:rPr lang="ja-JP" altLang="en-US" sz="2400" dirty="0" smtClean="0"/>
              <a:t>大学</a:t>
            </a:r>
            <a:r>
              <a:rPr lang="ja-JP" altLang="ja-JP" sz="2400" dirty="0" smtClean="0"/>
              <a:t>，</a:t>
            </a:r>
            <a:r>
              <a:rPr lang="en-US" altLang="ja-JP" sz="2400" dirty="0" smtClean="0"/>
              <a:t>2)</a:t>
            </a:r>
            <a:r>
              <a:rPr lang="ja-JP" altLang="en-US" sz="2400" dirty="0"/>
              <a:t>産業技術総合研究所</a:t>
            </a:r>
            <a:r>
              <a:rPr lang="ja-JP" altLang="ja-JP" sz="2400" dirty="0" smtClean="0"/>
              <a:t>，</a:t>
            </a:r>
            <a:r>
              <a:rPr lang="en-US" altLang="ja-JP" sz="2400" dirty="0" smtClean="0"/>
              <a:t>3)</a:t>
            </a:r>
            <a:r>
              <a:rPr lang="ja-JP" altLang="en-US" sz="2400" dirty="0" smtClean="0"/>
              <a:t>電気通信大学</a:t>
            </a:r>
            <a:endParaRPr kumimoji="1"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1640" y="6488668"/>
            <a:ext cx="780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応用物理学会秋季学術講演会　京田辺キャンパス　</a:t>
            </a:r>
            <a:r>
              <a:rPr kumimoji="1" lang="en-US" altLang="ja-JP" dirty="0" smtClean="0"/>
              <a:t>18a-A14-10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4117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13880" y="305762"/>
            <a:ext cx="9130120" cy="850483"/>
          </a:xfrm>
        </p:spPr>
        <p:txBody>
          <a:bodyPr/>
          <a:lstStyle/>
          <a:p>
            <a:r>
              <a:rPr kumimoji="1" lang="ja-JP" altLang="en-US" dirty="0" smtClean="0"/>
              <a:t>コム間ビート</a:t>
            </a:r>
            <a:r>
              <a:rPr lang="ja-JP" altLang="en-US" dirty="0"/>
              <a:t>信号</a:t>
            </a:r>
            <a:r>
              <a:rPr kumimoji="1" lang="ja-JP" altLang="en-US" dirty="0" smtClean="0"/>
              <a:t>の周波数安定性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7624" y="6189260"/>
            <a:ext cx="71687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コム間ビート信号の安定性が向上</a:t>
            </a:r>
            <a:endParaRPr kumimoji="1" lang="en-US" altLang="ja-JP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21347" y="1050415"/>
            <a:ext cx="7236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/>
              <a:t>1057</a:t>
            </a:r>
            <a:r>
              <a:rPr kumimoji="1" lang="ja-JP" altLang="en-US" sz="2400" b="1" dirty="0" smtClean="0"/>
              <a:t>次のコム間ビート信号の標準偏差</a:t>
            </a:r>
            <a:endParaRPr kumimoji="1" lang="ja-JP" altLang="en-US" sz="2400" b="1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516354" y="1225539"/>
            <a:ext cx="5921676" cy="5006370"/>
            <a:chOff x="965148" y="1052736"/>
            <a:chExt cx="6116393" cy="517098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148" y="1052736"/>
              <a:ext cx="6061548" cy="5170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3681740" y="1601483"/>
              <a:ext cx="1547397" cy="417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free-run</a:t>
              </a:r>
              <a:endPara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794089" y="2298950"/>
              <a:ext cx="2158211" cy="417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baseline="-25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rep1</a:t>
              </a:r>
              <a:r>
                <a:rPr lang="en-US" altLang="ja-JP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1" lang="en-US" altLang="ja-JP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baseline="-25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rep2</a:t>
              </a:r>
              <a:r>
                <a:rPr kumimoji="1" lang="en-US" altLang="ja-JP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locked</a:t>
              </a:r>
              <a:endParaRPr lang="en-US" altLang="ja-JP" b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477221" y="4389581"/>
              <a:ext cx="2158211" cy="417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Δf</a:t>
              </a:r>
              <a:r>
                <a:rPr kumimoji="1" lang="en-US" altLang="ja-JP" baseline="-250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</a:t>
              </a:r>
              <a:r>
                <a:rPr lang="en-US" altLang="ja-JP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rep1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locked</a:t>
              </a:r>
              <a:endParaRPr lang="en-US" altLang="ja-JP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フリーフォーム 11"/>
            <p:cNvSpPr/>
            <p:nvPr/>
          </p:nvSpPr>
          <p:spPr bwMode="auto">
            <a:xfrm>
              <a:off x="3250920" y="3988031"/>
              <a:ext cx="382231" cy="401549"/>
            </a:xfrm>
            <a:custGeom>
              <a:avLst/>
              <a:gdLst>
                <a:gd name="connsiteX0" fmla="*/ 0 w 215153"/>
                <a:gd name="connsiteY0" fmla="*/ 349624 h 349624"/>
                <a:gd name="connsiteX1" fmla="*/ 215153 w 215153"/>
                <a:gd name="connsiteY1" fmla="*/ 0 h 34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5153" h="349624">
                  <a:moveTo>
                    <a:pt x="0" y="349624"/>
                  </a:moveTo>
                  <a:lnTo>
                    <a:pt x="215153" y="0"/>
                  </a:ln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20" name="フリーフォーム 19"/>
            <p:cNvSpPr/>
            <p:nvPr/>
          </p:nvSpPr>
          <p:spPr bwMode="auto">
            <a:xfrm>
              <a:off x="4411857" y="2558405"/>
              <a:ext cx="407578" cy="360992"/>
            </a:xfrm>
            <a:custGeom>
              <a:avLst/>
              <a:gdLst>
                <a:gd name="connsiteX0" fmla="*/ 0 w 215153"/>
                <a:gd name="connsiteY0" fmla="*/ 349624 h 349624"/>
                <a:gd name="connsiteX1" fmla="*/ 215153 w 215153"/>
                <a:gd name="connsiteY1" fmla="*/ 0 h 34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5153" h="349624">
                  <a:moveTo>
                    <a:pt x="0" y="349624"/>
                  </a:moveTo>
                  <a:lnTo>
                    <a:pt x="215153" y="0"/>
                  </a:lnTo>
                </a:path>
              </a:pathLst>
            </a:cu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2" name="円/楕円 1"/>
            <p:cNvSpPr/>
            <p:nvPr/>
          </p:nvSpPr>
          <p:spPr bwMode="auto">
            <a:xfrm rot="1295174">
              <a:off x="3739873" y="3138745"/>
              <a:ext cx="3266251" cy="5843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14" name="円/楕円 13"/>
            <p:cNvSpPr/>
            <p:nvPr/>
          </p:nvSpPr>
          <p:spPr bwMode="auto">
            <a:xfrm rot="1578240">
              <a:off x="3815290" y="4603423"/>
              <a:ext cx="3266251" cy="584316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4" name="上下矢印 3"/>
            <p:cNvSpPr/>
            <p:nvPr/>
          </p:nvSpPr>
          <p:spPr bwMode="auto">
            <a:xfrm>
              <a:off x="5243243" y="3430902"/>
              <a:ext cx="410345" cy="1338295"/>
            </a:xfrm>
            <a:prstGeom prst="upDown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348356" y="5170623"/>
              <a:ext cx="23223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差周波</a:t>
              </a:r>
              <a:r>
                <a:rPr kumimoji="1" lang="en-US" altLang="ja-JP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5Hz</a:t>
              </a:r>
              <a:endParaRPr kumimoji="1"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31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0" y="445005"/>
            <a:ext cx="8964148" cy="1080120"/>
          </a:xfrm>
        </p:spPr>
        <p:txBody>
          <a:bodyPr/>
          <a:lstStyle/>
          <a:p>
            <a:r>
              <a:rPr lang="ja-JP" altLang="en-US" sz="3600" dirty="0" smtClean="0"/>
              <a:t>時間遅延走査ダブルパルスによる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ジッター</a:t>
            </a:r>
            <a:r>
              <a:rPr lang="ja-JP" altLang="en-US" sz="3600" dirty="0"/>
              <a:t>の</a:t>
            </a:r>
            <a:r>
              <a:rPr lang="ja-JP" altLang="en-US" sz="3600" dirty="0" smtClean="0"/>
              <a:t>評価（時間領域）</a:t>
            </a:r>
            <a:endParaRPr lang="ja-JP" altLang="en-US" sz="3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37169" y="1586531"/>
            <a:ext cx="364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Δf</a:t>
            </a:r>
            <a:r>
              <a:rPr lang="en-US" altLang="ja-JP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5Hz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885" y="1503730"/>
            <a:ext cx="3816723" cy="402605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6024162" y="5742165"/>
            <a:ext cx="261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ダブルパルス光学系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44363" y="6167045"/>
            <a:ext cx="797690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err="1" smtClean="0">
                <a:solidFill>
                  <a:srgbClr val="FF0000"/>
                </a:solidFill>
              </a:rPr>
              <a:t>Δf</a:t>
            </a:r>
            <a:r>
              <a:rPr lang="en-US" altLang="ja-JP" sz="3600" baseline="-25000" dirty="0" err="1" smtClean="0">
                <a:solidFill>
                  <a:srgbClr val="FF0000"/>
                </a:solidFill>
              </a:rPr>
              <a:t>rep</a:t>
            </a:r>
            <a:r>
              <a:rPr lang="en-US" altLang="ja-JP" sz="3600" dirty="0" smtClean="0">
                <a:solidFill>
                  <a:srgbClr val="FF0000"/>
                </a:solidFill>
              </a:rPr>
              <a:t>&amp; </a:t>
            </a:r>
            <a:r>
              <a:rPr lang="en-US" altLang="ja-JP" sz="3600" dirty="0">
                <a:solidFill>
                  <a:srgbClr val="FF0000"/>
                </a:solidFill>
              </a:rPr>
              <a:t>f</a:t>
            </a:r>
            <a:r>
              <a:rPr lang="en-US" altLang="ja-JP" sz="3600" baseline="-25000" dirty="0">
                <a:solidFill>
                  <a:srgbClr val="FF0000"/>
                </a:solidFill>
              </a:rPr>
              <a:t>rep1</a:t>
            </a:r>
            <a:r>
              <a:rPr lang="en-US" altLang="ja-JP" sz="3600" dirty="0">
                <a:solidFill>
                  <a:srgbClr val="FF0000"/>
                </a:solidFill>
              </a:rPr>
              <a:t> </a:t>
            </a:r>
            <a:r>
              <a:rPr lang="ja-JP" altLang="en-US" sz="3600" dirty="0">
                <a:solidFill>
                  <a:srgbClr val="FF0000"/>
                </a:solidFill>
              </a:rPr>
              <a:t>制御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によるジッターの抑制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grpSp>
        <p:nvGrpSpPr>
          <p:cNvPr id="2069" name="グループ化 2068"/>
          <p:cNvGrpSpPr/>
          <p:nvPr/>
        </p:nvGrpSpPr>
        <p:grpSpPr>
          <a:xfrm>
            <a:off x="5254157" y="3415685"/>
            <a:ext cx="2486195" cy="2389579"/>
            <a:chOff x="5254157" y="3496367"/>
            <a:chExt cx="2486195" cy="2389579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6018899" y="3993872"/>
              <a:ext cx="1412828" cy="392033"/>
              <a:chOff x="5436096" y="3526514"/>
              <a:chExt cx="1780984" cy="482778"/>
            </a:xfrm>
          </p:grpSpPr>
          <p:cxnSp>
            <p:nvCxnSpPr>
              <p:cNvPr id="4" name="直線コネクタ 3"/>
              <p:cNvCxnSpPr/>
              <p:nvPr/>
            </p:nvCxnSpPr>
            <p:spPr bwMode="auto">
              <a:xfrm>
                <a:off x="5436096" y="4005064"/>
                <a:ext cx="299416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" name="フリーフォーム 4"/>
              <p:cNvSpPr/>
              <p:nvPr/>
            </p:nvSpPr>
            <p:spPr bwMode="auto">
              <a:xfrm>
                <a:off x="5730254" y="3526514"/>
                <a:ext cx="134282" cy="482778"/>
              </a:xfrm>
              <a:custGeom>
                <a:avLst/>
                <a:gdLst>
                  <a:gd name="connsiteX0" fmla="*/ 0 w 134282"/>
                  <a:gd name="connsiteY0" fmla="*/ 482778 h 482778"/>
                  <a:gd name="connsiteX1" fmla="*/ 57549 w 134282"/>
                  <a:gd name="connsiteY1" fmla="*/ 0 h 482778"/>
                  <a:gd name="connsiteX2" fmla="*/ 134282 w 134282"/>
                  <a:gd name="connsiteY2" fmla="*/ 482778 h 482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282" h="482778">
                    <a:moveTo>
                      <a:pt x="0" y="482778"/>
                    </a:moveTo>
                    <a:cubicBezTo>
                      <a:pt x="17584" y="241389"/>
                      <a:pt x="35169" y="0"/>
                      <a:pt x="57549" y="0"/>
                    </a:cubicBezTo>
                    <a:cubicBezTo>
                      <a:pt x="79929" y="0"/>
                      <a:pt x="107105" y="241389"/>
                      <a:pt x="134282" y="482778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endParaRPr>
              </a:p>
            </p:txBody>
          </p:sp>
          <p:cxnSp>
            <p:nvCxnSpPr>
              <p:cNvPr id="11" name="直線コネクタ 10"/>
              <p:cNvCxnSpPr/>
              <p:nvPr/>
            </p:nvCxnSpPr>
            <p:spPr bwMode="auto">
              <a:xfrm>
                <a:off x="5866958" y="4005064"/>
                <a:ext cx="893758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" name="フリーフォーム 11"/>
              <p:cNvSpPr/>
              <p:nvPr/>
            </p:nvSpPr>
            <p:spPr bwMode="auto">
              <a:xfrm>
                <a:off x="6749826" y="3526514"/>
                <a:ext cx="134282" cy="482778"/>
              </a:xfrm>
              <a:custGeom>
                <a:avLst/>
                <a:gdLst>
                  <a:gd name="connsiteX0" fmla="*/ 0 w 134282"/>
                  <a:gd name="connsiteY0" fmla="*/ 482778 h 482778"/>
                  <a:gd name="connsiteX1" fmla="*/ 57549 w 134282"/>
                  <a:gd name="connsiteY1" fmla="*/ 0 h 482778"/>
                  <a:gd name="connsiteX2" fmla="*/ 134282 w 134282"/>
                  <a:gd name="connsiteY2" fmla="*/ 482778 h 482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282" h="482778">
                    <a:moveTo>
                      <a:pt x="0" y="482778"/>
                    </a:moveTo>
                    <a:cubicBezTo>
                      <a:pt x="17584" y="241389"/>
                      <a:pt x="35169" y="0"/>
                      <a:pt x="57549" y="0"/>
                    </a:cubicBezTo>
                    <a:cubicBezTo>
                      <a:pt x="79929" y="0"/>
                      <a:pt x="107105" y="241389"/>
                      <a:pt x="134282" y="482778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endParaRPr>
              </a:p>
            </p:txBody>
          </p:sp>
          <p:cxnSp>
            <p:nvCxnSpPr>
              <p:cNvPr id="16" name="直線コネクタ 15"/>
              <p:cNvCxnSpPr/>
              <p:nvPr/>
            </p:nvCxnSpPr>
            <p:spPr bwMode="auto">
              <a:xfrm>
                <a:off x="6890784" y="4005064"/>
                <a:ext cx="326296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" name="グループ化 16"/>
            <p:cNvGrpSpPr/>
            <p:nvPr/>
          </p:nvGrpSpPr>
          <p:grpSpPr>
            <a:xfrm>
              <a:off x="6031493" y="4534872"/>
              <a:ext cx="1400234" cy="392033"/>
              <a:chOff x="5436096" y="3526514"/>
              <a:chExt cx="1786199" cy="482778"/>
            </a:xfrm>
          </p:grpSpPr>
          <p:cxnSp>
            <p:nvCxnSpPr>
              <p:cNvPr id="18" name="直線コネクタ 17"/>
              <p:cNvCxnSpPr/>
              <p:nvPr/>
            </p:nvCxnSpPr>
            <p:spPr bwMode="auto">
              <a:xfrm>
                <a:off x="5436096" y="4005064"/>
                <a:ext cx="302276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フリーフォーム 18"/>
              <p:cNvSpPr/>
              <p:nvPr/>
            </p:nvSpPr>
            <p:spPr bwMode="auto">
              <a:xfrm>
                <a:off x="5727742" y="3526514"/>
                <a:ext cx="134282" cy="482778"/>
              </a:xfrm>
              <a:custGeom>
                <a:avLst/>
                <a:gdLst>
                  <a:gd name="connsiteX0" fmla="*/ 0 w 134282"/>
                  <a:gd name="connsiteY0" fmla="*/ 482778 h 482778"/>
                  <a:gd name="connsiteX1" fmla="*/ 57549 w 134282"/>
                  <a:gd name="connsiteY1" fmla="*/ 0 h 482778"/>
                  <a:gd name="connsiteX2" fmla="*/ 134282 w 134282"/>
                  <a:gd name="connsiteY2" fmla="*/ 482778 h 482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282" h="482778">
                    <a:moveTo>
                      <a:pt x="0" y="482778"/>
                    </a:moveTo>
                    <a:cubicBezTo>
                      <a:pt x="17584" y="241389"/>
                      <a:pt x="35169" y="0"/>
                      <a:pt x="57549" y="0"/>
                    </a:cubicBezTo>
                    <a:cubicBezTo>
                      <a:pt x="79929" y="0"/>
                      <a:pt x="107105" y="241389"/>
                      <a:pt x="134282" y="482778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endParaRPr>
              </a:p>
            </p:txBody>
          </p:sp>
          <p:cxnSp>
            <p:nvCxnSpPr>
              <p:cNvPr id="20" name="直線コネクタ 19"/>
              <p:cNvCxnSpPr/>
              <p:nvPr/>
            </p:nvCxnSpPr>
            <p:spPr bwMode="auto">
              <a:xfrm>
                <a:off x="5866272" y="4005064"/>
                <a:ext cx="1356023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3" name="グループ化 22"/>
            <p:cNvGrpSpPr/>
            <p:nvPr/>
          </p:nvGrpSpPr>
          <p:grpSpPr>
            <a:xfrm>
              <a:off x="6031566" y="5421906"/>
              <a:ext cx="1403950" cy="392034"/>
              <a:chOff x="5436096" y="4157928"/>
              <a:chExt cx="1769794" cy="482779"/>
            </a:xfrm>
          </p:grpSpPr>
          <p:cxnSp>
            <p:nvCxnSpPr>
              <p:cNvPr id="24" name="直線コネクタ 23"/>
              <p:cNvCxnSpPr/>
              <p:nvPr/>
            </p:nvCxnSpPr>
            <p:spPr bwMode="auto">
              <a:xfrm>
                <a:off x="5436096" y="4636478"/>
                <a:ext cx="293561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" name="フリーフォーム 24"/>
              <p:cNvSpPr/>
              <p:nvPr/>
            </p:nvSpPr>
            <p:spPr bwMode="auto">
              <a:xfrm>
                <a:off x="5730254" y="4157928"/>
                <a:ext cx="134282" cy="482778"/>
              </a:xfrm>
              <a:custGeom>
                <a:avLst/>
                <a:gdLst>
                  <a:gd name="connsiteX0" fmla="*/ 0 w 134282"/>
                  <a:gd name="connsiteY0" fmla="*/ 482778 h 482778"/>
                  <a:gd name="connsiteX1" fmla="*/ 57549 w 134282"/>
                  <a:gd name="connsiteY1" fmla="*/ 0 h 482778"/>
                  <a:gd name="connsiteX2" fmla="*/ 134282 w 134282"/>
                  <a:gd name="connsiteY2" fmla="*/ 482778 h 482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282" h="482778">
                    <a:moveTo>
                      <a:pt x="0" y="482778"/>
                    </a:moveTo>
                    <a:cubicBezTo>
                      <a:pt x="17584" y="241389"/>
                      <a:pt x="35169" y="0"/>
                      <a:pt x="57549" y="0"/>
                    </a:cubicBezTo>
                    <a:cubicBezTo>
                      <a:pt x="79929" y="0"/>
                      <a:pt x="107105" y="241389"/>
                      <a:pt x="134282" y="482778"/>
                    </a:cubicBezTo>
                  </a:path>
                </a:pathLst>
              </a:cu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endParaRPr>
              </a:p>
            </p:txBody>
          </p:sp>
          <p:cxnSp>
            <p:nvCxnSpPr>
              <p:cNvPr id="26" name="直線コネクタ 25"/>
              <p:cNvCxnSpPr/>
              <p:nvPr/>
            </p:nvCxnSpPr>
            <p:spPr bwMode="auto">
              <a:xfrm>
                <a:off x="5866157" y="4640706"/>
                <a:ext cx="87461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フリーフォーム 26"/>
              <p:cNvSpPr/>
              <p:nvPr/>
            </p:nvSpPr>
            <p:spPr bwMode="auto">
              <a:xfrm>
                <a:off x="6738062" y="4157929"/>
                <a:ext cx="134282" cy="482778"/>
              </a:xfrm>
              <a:custGeom>
                <a:avLst/>
                <a:gdLst>
                  <a:gd name="connsiteX0" fmla="*/ 0 w 134282"/>
                  <a:gd name="connsiteY0" fmla="*/ 482778 h 482778"/>
                  <a:gd name="connsiteX1" fmla="*/ 57549 w 134282"/>
                  <a:gd name="connsiteY1" fmla="*/ 0 h 482778"/>
                  <a:gd name="connsiteX2" fmla="*/ 134282 w 134282"/>
                  <a:gd name="connsiteY2" fmla="*/ 482778 h 482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282" h="482778">
                    <a:moveTo>
                      <a:pt x="0" y="482778"/>
                    </a:moveTo>
                    <a:cubicBezTo>
                      <a:pt x="17584" y="241389"/>
                      <a:pt x="35169" y="0"/>
                      <a:pt x="57549" y="0"/>
                    </a:cubicBezTo>
                    <a:cubicBezTo>
                      <a:pt x="79929" y="0"/>
                      <a:pt x="107105" y="241389"/>
                      <a:pt x="134282" y="482778"/>
                    </a:cubicBezTo>
                  </a:path>
                </a:pathLst>
              </a:cu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charset="-128"/>
                  <a:cs typeface="ＭＳ ゴシック" charset="-128"/>
                </a:endParaRPr>
              </a:p>
            </p:txBody>
          </p:sp>
          <p:cxnSp>
            <p:nvCxnSpPr>
              <p:cNvPr id="28" name="直線コネクタ 27"/>
              <p:cNvCxnSpPr/>
              <p:nvPr/>
            </p:nvCxnSpPr>
            <p:spPr bwMode="auto">
              <a:xfrm>
                <a:off x="6872222" y="4636478"/>
                <a:ext cx="333668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" name="角丸四角形 8"/>
            <p:cNvSpPr/>
            <p:nvPr/>
          </p:nvSpPr>
          <p:spPr bwMode="auto">
            <a:xfrm>
              <a:off x="6914138" y="3930468"/>
              <a:ext cx="394166" cy="547713"/>
            </a:xfrm>
            <a:prstGeom prst="roundRect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cxnSp>
          <p:nvCxnSpPr>
            <p:cNvPr id="30" name="直線矢印コネクタ 29"/>
            <p:cNvCxnSpPr/>
            <p:nvPr/>
          </p:nvCxnSpPr>
          <p:spPr bwMode="auto">
            <a:xfrm>
              <a:off x="6859696" y="3805513"/>
              <a:ext cx="506384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テキスト ボックス 30"/>
            <p:cNvSpPr txBox="1"/>
            <p:nvPr/>
          </p:nvSpPr>
          <p:spPr>
            <a:xfrm>
              <a:off x="6483333" y="3496367"/>
              <a:ext cx="12570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dirty="0"/>
                <a:t>t</a:t>
              </a:r>
              <a:r>
                <a:rPr kumimoji="1" lang="en-US" altLang="ja-JP" sz="1600" dirty="0" smtClean="0"/>
                <a:t>ime delay</a:t>
              </a:r>
              <a:endParaRPr kumimoji="1" lang="ja-JP" altLang="en-US" sz="1600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5263175" y="4149080"/>
              <a:ext cx="7557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 smtClean="0"/>
                <a:t>LASER A</a:t>
              </a:r>
              <a:endParaRPr kumimoji="1" lang="ja-JP" altLang="en-US" sz="1050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254157" y="4653136"/>
              <a:ext cx="7557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 smtClean="0"/>
                <a:t>LASER B</a:t>
              </a:r>
              <a:endParaRPr kumimoji="1" lang="ja-JP" altLang="en-US" sz="1050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307374" y="5453898"/>
              <a:ext cx="7557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 smtClean="0"/>
                <a:t>SFG</a:t>
              </a:r>
              <a:endParaRPr kumimoji="1" lang="ja-JP" altLang="en-US" sz="1200" dirty="0"/>
            </a:p>
          </p:txBody>
        </p:sp>
        <p:sp>
          <p:nvSpPr>
            <p:cNvPr id="85" name="角丸四角形 84"/>
            <p:cNvSpPr/>
            <p:nvPr/>
          </p:nvSpPr>
          <p:spPr bwMode="auto">
            <a:xfrm>
              <a:off x="6914138" y="5347028"/>
              <a:ext cx="394166" cy="538918"/>
            </a:xfrm>
            <a:prstGeom prst="roundRect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cxnSp>
          <p:nvCxnSpPr>
            <p:cNvPr id="86" name="直線矢印コネクタ 85"/>
            <p:cNvCxnSpPr/>
            <p:nvPr/>
          </p:nvCxnSpPr>
          <p:spPr bwMode="auto">
            <a:xfrm>
              <a:off x="6870738" y="5165866"/>
              <a:ext cx="506384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グループ化 9"/>
          <p:cNvGrpSpPr/>
          <p:nvPr/>
        </p:nvGrpSpPr>
        <p:grpSpPr>
          <a:xfrm>
            <a:off x="6570816" y="4455575"/>
            <a:ext cx="246843" cy="246843"/>
            <a:chOff x="611560" y="1268760"/>
            <a:chExt cx="234970" cy="234970"/>
          </a:xfrm>
        </p:grpSpPr>
        <p:cxnSp>
          <p:nvCxnSpPr>
            <p:cNvPr id="8" name="直線コネクタ 7"/>
            <p:cNvCxnSpPr/>
            <p:nvPr/>
          </p:nvCxnSpPr>
          <p:spPr bwMode="auto">
            <a:xfrm>
              <a:off x="611560" y="1268760"/>
              <a:ext cx="234970" cy="23497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 flipV="1">
              <a:off x="611560" y="1268760"/>
              <a:ext cx="234970" cy="23497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下矢印 28"/>
          <p:cNvSpPr/>
          <p:nvPr/>
        </p:nvSpPr>
        <p:spPr bwMode="auto">
          <a:xfrm>
            <a:off x="6586673" y="4952493"/>
            <a:ext cx="215128" cy="328064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4" y="1775230"/>
            <a:ext cx="5126977" cy="4450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2411760" y="3631276"/>
            <a:ext cx="190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ja-JP" baseline="-25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rep1</a:t>
            </a:r>
            <a:r>
              <a:rPr lang="en-US" altLang="ja-JP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altLang="ja-JP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ja-JP" baseline="-25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rep2</a:t>
            </a:r>
            <a:r>
              <a:rPr kumimoji="1" lang="en-US" altLang="ja-JP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locked</a:t>
            </a:r>
            <a:endParaRPr lang="en-US" altLang="ja-JP" b="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83768" y="4594834"/>
            <a:ext cx="1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Δf</a:t>
            </a:r>
            <a:r>
              <a:rPr lang="en-US" altLang="ja-JP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1" lang="en-US" altLang="ja-JP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ja-JP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rep1</a:t>
            </a:r>
            <a:r>
              <a:rPr kumimoji="1" lang="en-US" altLang="ja-JP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locked</a:t>
            </a:r>
            <a:endParaRPr lang="en-US" altLang="ja-JP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55549" y="2204864"/>
            <a:ext cx="1054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ree-run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正方形/長方形 41"/>
              <p:cNvSpPr/>
              <p:nvPr/>
            </p:nvSpPr>
            <p:spPr>
              <a:xfrm>
                <a:off x="5910794" y="4846223"/>
                <a:ext cx="755370" cy="50430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200" b="0" i="1" dirty="0">
                          <a:latin typeface="Cambria Math"/>
                        </a:rPr>
                        <m:t>×</m:t>
                      </m:r>
                      <m:f>
                        <m:fPr>
                          <m:ctrlPr>
                            <a:rPr lang="en-US" altLang="ja-JP" sz="1200" i="1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1200" b="0" i="1" dirty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ja-JP" sz="1200" b="0" i="1" dirty="0">
                                  <a:latin typeface="Cambria Math"/>
                                </a:rPr>
                                <m:t>𝑟𝑒𝑝</m:t>
                              </m:r>
                              <m:r>
                                <a:rPr lang="en-US" altLang="ja-JP" sz="1200" b="0" i="1" dirty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altLang="ja-JP" sz="1200" b="0" i="1" dirty="0">
                              <a:latin typeface="Cambria Math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altLang="ja-JP" sz="12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1200" b="0" i="1" dirty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ja-JP" sz="1200" b="0" i="1" dirty="0">
                                  <a:latin typeface="Cambria Math"/>
                                </a:rPr>
                                <m:t>𝑟𝑒𝑝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sz="1200" dirty="0"/>
              </a:p>
            </p:txBody>
          </p:sp>
        </mc:Choice>
        <mc:Fallback xmlns="">
          <p:sp>
            <p:nvSpPr>
              <p:cNvPr id="42" name="正方形/長方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794" y="4846223"/>
                <a:ext cx="755370" cy="5043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上下矢印 42"/>
          <p:cNvSpPr/>
          <p:nvPr/>
        </p:nvSpPr>
        <p:spPr bwMode="auto">
          <a:xfrm>
            <a:off x="4430735" y="4086064"/>
            <a:ext cx="351625" cy="961542"/>
          </a:xfrm>
          <a:prstGeom prst="upDown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370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88953"/>
            <a:ext cx="8784976" cy="594218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7" y="332656"/>
            <a:ext cx="8789440" cy="703314"/>
          </a:xfrm>
        </p:spPr>
        <p:txBody>
          <a:bodyPr/>
          <a:lstStyle/>
          <a:p>
            <a:r>
              <a:rPr kumimoji="1" lang="ja-JP" altLang="en-US" sz="4000" dirty="0" smtClean="0"/>
              <a:t>低圧ガス分光</a:t>
            </a:r>
            <a:r>
              <a:rPr lang="ja-JP" altLang="en-US" sz="4000" dirty="0" smtClean="0"/>
              <a:t>を用いたジッター評価</a:t>
            </a:r>
            <a:endParaRPr kumimoji="1" lang="ja-JP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625742" y="3302846"/>
                <a:ext cx="1825830" cy="944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  <a:ea typeface="Cambria Math"/>
                            </a:rPr>
                            <m:t>𝑟𝑒𝑝</m:t>
                          </m:r>
                        </m:sub>
                      </m:sSub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kumimoji="1" lang="en-US" altLang="ja-JP" b="0" i="0" smtClean="0">
                          <a:latin typeface="Cambria Math"/>
                          <a:ea typeface="Cambria Math"/>
                        </a:rPr>
                        <m:t>100 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  <a:ea typeface="Cambria Math"/>
                        </a:rPr>
                        <m:t>MHz</m:t>
                      </m:r>
                    </m:oMath>
                  </m:oMathPara>
                </a14:m>
                <a:endParaRPr kumimoji="1" lang="en-US" altLang="ja-JP" i="0" dirty="0" smtClean="0"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dirty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lang="ja-JP" altLang="en-US" b="0" i="1" dirty="0" smtClean="0">
                          <a:latin typeface="Cambria Math"/>
                          <a:ea typeface="Cambria Math"/>
                        </a:rPr>
                        <m:t>＝</m:t>
                      </m:r>
                      <m:r>
                        <a:rPr lang="en-US" altLang="ja-JP" b="0" i="1" dirty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altLang="ja-JP" i="1" dirty="0">
                          <a:latin typeface="Cambria Math"/>
                          <a:ea typeface="Cambria Math"/>
                        </a:rPr>
                        <m:t>1550</m:t>
                      </m:r>
                      <m:r>
                        <a:rPr lang="en-US" altLang="ja-JP" b="0" i="0" dirty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b="0" i="0" dirty="0" smtClean="0">
                          <a:latin typeface="Cambria Math"/>
                          <a:ea typeface="Cambria Math"/>
                        </a:rPr>
                        <m:t>nm</m:t>
                      </m:r>
                    </m:oMath>
                  </m:oMathPara>
                </a14:m>
                <a:endParaRPr lang="en-US" altLang="ja-JP" b="0" i="0" dirty="0" smtClean="0">
                  <a:latin typeface="Century" pitchFamily="18" charset="0"/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>
                          <a:latin typeface="Cambria Math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l-GR" altLang="ja-JP" i="1" smtClean="0">
                          <a:latin typeface="Cambria Math"/>
                          <a:ea typeface="Cambria Math"/>
                        </a:rPr>
                        <m:t>τ</m:t>
                      </m:r>
                      <m:r>
                        <a:rPr lang="ja-JP" altLang="en-US" b="0" i="1" smtClean="0">
                          <a:latin typeface="Cambria Math"/>
                          <a:ea typeface="Cambria Math"/>
                        </a:rPr>
                        <m:t>＝</m:t>
                      </m:r>
                      <m:r>
                        <a:rPr lang="en-US" altLang="ja-JP" b="0" i="0" smtClean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a:rPr kumimoji="1" lang="en-US" altLang="ja-JP" b="0" i="0" smtClean="0">
                          <a:latin typeface="Cambria Math"/>
                          <a:ea typeface="Cambria Math"/>
                        </a:rPr>
                        <m:t>56 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/>
                          <a:ea typeface="Cambria Math"/>
                        </a:rPr>
                        <m:t>fs</m:t>
                      </m:r>
                    </m:oMath>
                  </m:oMathPara>
                </a14:m>
                <a:endParaRPr kumimoji="1" lang="en-US" altLang="ja-JP" dirty="0" smtClean="0">
                  <a:latin typeface="Century" pitchFamily="18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742" y="3302846"/>
                <a:ext cx="1825830" cy="944746"/>
              </a:xfrm>
              <a:prstGeom prst="rect">
                <a:avLst/>
              </a:prstGeom>
              <a:blipFill rotWithShape="1">
                <a:blip r:embed="rId3"/>
                <a:stretch>
                  <a:fillRect l="-10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2411760" y="6076817"/>
            <a:ext cx="2132633" cy="64633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Stability : 2*10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-11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Accuracy : 5*10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-11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971819" y="864023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（周波数領域）</a:t>
            </a:r>
          </a:p>
        </p:txBody>
      </p:sp>
    </p:spTree>
    <p:extLst>
      <p:ext uri="{BB962C8B-B14F-4D97-AF65-F5344CB8AC3E}">
        <p14:creationId xmlns:p14="http://schemas.microsoft.com/office/powerpoint/2010/main" val="3474673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80664" y="332656"/>
            <a:ext cx="9300864" cy="947192"/>
          </a:xfrm>
        </p:spPr>
        <p:txBody>
          <a:bodyPr/>
          <a:lstStyle/>
          <a:p>
            <a:r>
              <a:rPr lang="ja-JP" altLang="en-US" b="1" dirty="0" smtClean="0"/>
              <a:t>低圧ガス分光によるジッターの影響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383" y="1268760"/>
            <a:ext cx="4468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サンプル：水蒸気</a:t>
            </a:r>
            <a:r>
              <a:rPr lang="en-US" altLang="ja-JP" sz="2000" dirty="0" smtClean="0"/>
              <a:t>50Pa, </a:t>
            </a:r>
            <a:r>
              <a:rPr lang="ja-JP" altLang="en-US" sz="2000" dirty="0" smtClean="0"/>
              <a:t>窒素</a:t>
            </a:r>
            <a:r>
              <a:rPr lang="en-US" altLang="ja-JP" sz="2000" dirty="0" smtClean="0"/>
              <a:t>1350Pa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圧力広がり線幅（予測値）</a:t>
            </a:r>
            <a:r>
              <a:rPr lang="en-US" altLang="ja-JP" sz="2000" smtClean="0"/>
              <a:t>: 100MHz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測定時間：</a:t>
            </a:r>
            <a:r>
              <a:rPr kumimoji="1" lang="en-US" altLang="ja-JP" sz="2000" dirty="0" smtClean="0"/>
              <a:t>100s</a:t>
            </a:r>
            <a:r>
              <a:rPr kumimoji="1" lang="ja-JP" altLang="en-US" sz="2000" dirty="0" smtClean="0"/>
              <a:t>　</a:t>
            </a:r>
            <a:endParaRPr kumimoji="1" lang="en-US" altLang="ja-JP" sz="20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63450" y="1959223"/>
            <a:ext cx="3398162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差周波</a:t>
            </a:r>
            <a:r>
              <a:rPr kumimoji="1" lang="en-US" altLang="ja-JP" sz="2800" dirty="0" smtClean="0"/>
              <a:t>5Hz</a:t>
            </a:r>
            <a:r>
              <a:rPr kumimoji="1" lang="ja-JP" altLang="en-US" sz="2800" dirty="0" smtClean="0"/>
              <a:t>において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24892" y="2743180"/>
            <a:ext cx="3671191" cy="126188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①</a:t>
            </a:r>
            <a:r>
              <a:rPr lang="en-US" altLang="ja-JP" sz="2800" dirty="0" smtClean="0"/>
              <a:t>f</a:t>
            </a:r>
            <a:r>
              <a:rPr kumimoji="1" lang="en-US" altLang="ja-JP" sz="2800" baseline="-25000" dirty="0" smtClean="0"/>
              <a:t>rep1</a:t>
            </a:r>
            <a:r>
              <a:rPr kumimoji="1" lang="en-US" altLang="ja-JP" sz="2800" dirty="0" smtClean="0"/>
              <a:t> </a:t>
            </a:r>
            <a:r>
              <a:rPr lang="en-US" altLang="ja-JP" sz="2800" dirty="0" smtClean="0"/>
              <a:t>&amp; </a:t>
            </a:r>
            <a:r>
              <a:rPr kumimoji="1" lang="en-US" altLang="ja-JP" sz="2800" dirty="0" smtClean="0"/>
              <a:t>f</a:t>
            </a:r>
            <a:r>
              <a:rPr kumimoji="1" lang="en-US" altLang="ja-JP" sz="2800" baseline="-25000" dirty="0" smtClean="0"/>
              <a:t>rep2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制御</a:t>
            </a:r>
            <a:endParaRPr kumimoji="1" lang="en-US" altLang="ja-JP" sz="2800" dirty="0" smtClean="0"/>
          </a:p>
          <a:p>
            <a:pPr algn="ctr"/>
            <a:r>
              <a:rPr lang="ja-JP" altLang="en-US" sz="2400" dirty="0" smtClean="0"/>
              <a:t>ジッターの影響により線幅が拡がっている</a:t>
            </a:r>
            <a:endParaRPr lang="en-US" altLang="ja-JP" sz="24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5284693" y="4532927"/>
            <a:ext cx="3738283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ja-JP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Δf</a:t>
            </a:r>
            <a:r>
              <a:rPr lang="en-US" altLang="ja-JP" sz="2800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8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rep1</a:t>
            </a:r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制御</a:t>
            </a:r>
            <a:endParaRPr lang="en-US" altLang="ja-JP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ジッターの影響を抑えれている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80312" y="1384396"/>
            <a:ext cx="2100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82604" y="2132856"/>
            <a:ext cx="5152005" cy="4483100"/>
            <a:chOff x="82604" y="2236321"/>
            <a:chExt cx="5152005" cy="448310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04" y="2236321"/>
              <a:ext cx="5152005" cy="4483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円/楕円 9"/>
            <p:cNvSpPr/>
            <p:nvPr/>
          </p:nvSpPr>
          <p:spPr bwMode="auto">
            <a:xfrm>
              <a:off x="807451" y="2510705"/>
              <a:ext cx="360040" cy="360040"/>
            </a:xfrm>
            <a:prstGeom prst="ellipse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11" name="円/楕円 10"/>
            <p:cNvSpPr/>
            <p:nvPr/>
          </p:nvSpPr>
          <p:spPr bwMode="auto">
            <a:xfrm>
              <a:off x="818304" y="4278653"/>
              <a:ext cx="360040" cy="360040"/>
            </a:xfrm>
            <a:prstGeom prst="ellipse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 bwMode="auto">
            <a:xfrm>
              <a:off x="974219" y="2729948"/>
              <a:ext cx="0" cy="172278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7" name="テキスト ボックス 16"/>
            <p:cNvSpPr txBox="1"/>
            <p:nvPr/>
          </p:nvSpPr>
          <p:spPr>
            <a:xfrm>
              <a:off x="2840985" y="3590924"/>
              <a:ext cx="1908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baseline="-25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rep1</a:t>
              </a:r>
              <a:r>
                <a:rPr lang="en-US" altLang="ja-JP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1" lang="en-US" altLang="ja-JP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baseline="-25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rep2</a:t>
              </a:r>
              <a:r>
                <a:rPr kumimoji="1" lang="en-US" altLang="ja-JP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locked</a:t>
              </a:r>
              <a:endParaRPr lang="en-US" altLang="ja-JP" b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フリーフォーム 17"/>
            <p:cNvSpPr/>
            <p:nvPr/>
          </p:nvSpPr>
          <p:spPr bwMode="auto">
            <a:xfrm>
              <a:off x="2503030" y="3820325"/>
              <a:ext cx="360366" cy="319176"/>
            </a:xfrm>
            <a:custGeom>
              <a:avLst/>
              <a:gdLst>
                <a:gd name="connsiteX0" fmla="*/ 0 w 215153"/>
                <a:gd name="connsiteY0" fmla="*/ 349624 h 349624"/>
                <a:gd name="connsiteX1" fmla="*/ 215153 w 215153"/>
                <a:gd name="connsiteY1" fmla="*/ 0 h 34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5153" h="349624">
                  <a:moveTo>
                    <a:pt x="0" y="349624"/>
                  </a:moveTo>
                  <a:lnTo>
                    <a:pt x="215153" y="0"/>
                  </a:lnTo>
                </a:path>
              </a:pathLst>
            </a:cu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503030" y="4856092"/>
              <a:ext cx="1908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Δf</a:t>
              </a:r>
              <a:r>
                <a:rPr kumimoji="1" lang="en-US" altLang="ja-JP" baseline="-250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</a:t>
              </a:r>
              <a:r>
                <a:rPr lang="en-US" altLang="ja-JP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rep1</a:t>
              </a:r>
              <a:r>
                <a:rPr kumimoji="1" lang="en-US" altLang="ja-JP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locked</a:t>
              </a:r>
              <a:endParaRPr lang="en-US" altLang="ja-JP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直線コネクタ 14"/>
            <p:cNvCxnSpPr/>
            <p:nvPr/>
          </p:nvCxnSpPr>
          <p:spPr bwMode="auto">
            <a:xfrm>
              <a:off x="2570922" y="4638261"/>
              <a:ext cx="437321" cy="3048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テキスト ボックス 25"/>
            <p:cNvSpPr txBox="1"/>
            <p:nvPr/>
          </p:nvSpPr>
          <p:spPr>
            <a:xfrm>
              <a:off x="1478880" y="5427928"/>
              <a:ext cx="3165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圧力広がり線幅（予測値）</a:t>
              </a:r>
              <a:endParaRPr lang="en-US" altLang="ja-JP" b="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" name="直線コネクタ 5"/>
          <p:cNvCxnSpPr/>
          <p:nvPr/>
        </p:nvCxnSpPr>
        <p:spPr bwMode="auto">
          <a:xfrm>
            <a:off x="700139" y="5326260"/>
            <a:ext cx="4468207" cy="0"/>
          </a:xfrm>
          <a:prstGeom prst="lin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870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936104"/>
          </a:xfrm>
        </p:spPr>
        <p:txBody>
          <a:bodyPr/>
          <a:lstStyle/>
          <a:p>
            <a:r>
              <a:rPr kumimoji="1" lang="ja-JP" altLang="en-US" sz="5400" dirty="0" smtClean="0"/>
              <a:t>まとめ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44" y="1412776"/>
            <a:ext cx="9109756" cy="5256584"/>
          </a:xfrm>
        </p:spPr>
        <p:txBody>
          <a:bodyPr/>
          <a:lstStyle/>
          <a:p>
            <a:r>
              <a:rPr kumimoji="1" lang="ja-JP" altLang="en-US" sz="4400" dirty="0" smtClean="0"/>
              <a:t>デュアル</a:t>
            </a:r>
            <a:r>
              <a:rPr kumimoji="1" lang="en-US" altLang="ja-JP" sz="4400" dirty="0" smtClean="0"/>
              <a:t>THz</a:t>
            </a:r>
            <a:r>
              <a:rPr kumimoji="1" lang="ja-JP" altLang="en-US" sz="4400" dirty="0" smtClean="0"/>
              <a:t>スペアナと周波数逓倍を用いた</a:t>
            </a:r>
            <a:r>
              <a:rPr kumimoji="1" lang="en-US" altLang="ja-JP" sz="4400" dirty="0" smtClean="0"/>
              <a:t>40000</a:t>
            </a:r>
            <a:r>
              <a:rPr kumimoji="1" lang="ja-JP" altLang="en-US" sz="4400" dirty="0" smtClean="0"/>
              <a:t>次コム間ビート信号の抽出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コム間ビート周波数の揺らぎを二けた抑制</a:t>
            </a:r>
            <a:endParaRPr kumimoji="1" lang="en-US" altLang="ja-JP" sz="4400" dirty="0" smtClean="0"/>
          </a:p>
          <a:p>
            <a:r>
              <a:rPr lang="ja-JP" altLang="en-US" sz="4400" dirty="0" smtClean="0"/>
              <a:t>タイミングジッターを一桁抑制</a:t>
            </a:r>
            <a:endParaRPr kumimoji="1" lang="en-US" altLang="ja-JP" sz="4400" dirty="0" smtClean="0"/>
          </a:p>
          <a:p>
            <a:r>
              <a:rPr lang="ja-JP" altLang="en-US" sz="4400" dirty="0" smtClean="0"/>
              <a:t>スペクトル</a:t>
            </a:r>
            <a:r>
              <a:rPr lang="ja-JP" altLang="en-US" sz="4400" dirty="0"/>
              <a:t>分解</a:t>
            </a:r>
            <a:r>
              <a:rPr lang="ja-JP" altLang="en-US" sz="4400" dirty="0" smtClean="0"/>
              <a:t>能の向上</a:t>
            </a:r>
            <a:endParaRPr kumimoji="1"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3516692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383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4464" y="370798"/>
            <a:ext cx="9148464" cy="803176"/>
          </a:xfrm>
        </p:spPr>
        <p:txBody>
          <a:bodyPr/>
          <a:lstStyle/>
          <a:p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THz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時間領域分光法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(THz-TDS)</a:t>
            </a:r>
            <a:endParaRPr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88860" y="1109765"/>
            <a:ext cx="3937140" cy="2148193"/>
            <a:chOff x="339025" y="1272497"/>
            <a:chExt cx="3937140" cy="2148193"/>
          </a:xfrm>
        </p:grpSpPr>
        <p:cxnSp>
          <p:nvCxnSpPr>
            <p:cNvPr id="11" name="直線矢印コネクタ 10"/>
            <p:cNvCxnSpPr/>
            <p:nvPr/>
          </p:nvCxnSpPr>
          <p:spPr bwMode="auto">
            <a:xfrm flipV="1">
              <a:off x="753144" y="1426368"/>
              <a:ext cx="0" cy="163956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" name="直線矢印コネクタ 4"/>
            <p:cNvCxnSpPr/>
            <p:nvPr/>
          </p:nvCxnSpPr>
          <p:spPr bwMode="auto">
            <a:xfrm>
              <a:off x="755576" y="3068960"/>
              <a:ext cx="324036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0" name="グループ化 19"/>
            <p:cNvGrpSpPr/>
            <p:nvPr/>
          </p:nvGrpSpPr>
          <p:grpSpPr>
            <a:xfrm>
              <a:off x="755576" y="1720435"/>
              <a:ext cx="2265143" cy="1132501"/>
              <a:chOff x="1115616" y="1566605"/>
              <a:chExt cx="2265143" cy="1132501"/>
            </a:xfrm>
          </p:grpSpPr>
          <p:cxnSp>
            <p:nvCxnSpPr>
              <p:cNvPr id="14" name="直線コネクタ 13"/>
              <p:cNvCxnSpPr/>
              <p:nvPr/>
            </p:nvCxnSpPr>
            <p:spPr bwMode="auto">
              <a:xfrm>
                <a:off x="1115616" y="2132856"/>
                <a:ext cx="576064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直線コネクタ 14"/>
              <p:cNvCxnSpPr/>
              <p:nvPr/>
            </p:nvCxnSpPr>
            <p:spPr bwMode="auto">
              <a:xfrm rot="4500000">
                <a:off x="1481501" y="2411074"/>
                <a:ext cx="576064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直線コネクタ 15"/>
              <p:cNvCxnSpPr/>
              <p:nvPr/>
            </p:nvCxnSpPr>
            <p:spPr bwMode="auto">
              <a:xfrm rot="-4500000">
                <a:off x="1633901" y="2411074"/>
                <a:ext cx="576064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直線コネクタ 16"/>
              <p:cNvCxnSpPr/>
              <p:nvPr/>
            </p:nvCxnSpPr>
            <p:spPr bwMode="auto">
              <a:xfrm rot="-4500000">
                <a:off x="1782999" y="1854638"/>
                <a:ext cx="576064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直線コネクタ 17"/>
              <p:cNvCxnSpPr/>
              <p:nvPr/>
            </p:nvCxnSpPr>
            <p:spPr bwMode="auto">
              <a:xfrm rot="4500000">
                <a:off x="1932096" y="1854637"/>
                <a:ext cx="576064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直線コネクタ 18"/>
              <p:cNvCxnSpPr/>
              <p:nvPr/>
            </p:nvCxnSpPr>
            <p:spPr bwMode="auto">
              <a:xfrm>
                <a:off x="2294677" y="2132855"/>
                <a:ext cx="1086082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グループ化 20"/>
            <p:cNvGrpSpPr/>
            <p:nvPr/>
          </p:nvGrpSpPr>
          <p:grpSpPr>
            <a:xfrm>
              <a:off x="3096514" y="1720435"/>
              <a:ext cx="886015" cy="1132501"/>
              <a:chOff x="1891786" y="1566605"/>
              <a:chExt cx="886015" cy="1132501"/>
            </a:xfrm>
          </p:grpSpPr>
          <p:cxnSp>
            <p:nvCxnSpPr>
              <p:cNvPr id="23" name="直線コネクタ 22"/>
              <p:cNvCxnSpPr/>
              <p:nvPr/>
            </p:nvCxnSpPr>
            <p:spPr bwMode="auto">
              <a:xfrm rot="4500000">
                <a:off x="1603754" y="2411074"/>
                <a:ext cx="576064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直線コネクタ 23"/>
              <p:cNvCxnSpPr/>
              <p:nvPr/>
            </p:nvCxnSpPr>
            <p:spPr bwMode="auto">
              <a:xfrm rot="17100000">
                <a:off x="1756154" y="2411074"/>
                <a:ext cx="576064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直線コネクタ 24"/>
              <p:cNvCxnSpPr/>
              <p:nvPr/>
            </p:nvCxnSpPr>
            <p:spPr bwMode="auto">
              <a:xfrm rot="17100000">
                <a:off x="1905252" y="1854638"/>
                <a:ext cx="576064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直線コネクタ 25"/>
              <p:cNvCxnSpPr/>
              <p:nvPr/>
            </p:nvCxnSpPr>
            <p:spPr bwMode="auto">
              <a:xfrm rot="4500000">
                <a:off x="2054349" y="1854637"/>
                <a:ext cx="576064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直線コネクタ 26"/>
              <p:cNvCxnSpPr/>
              <p:nvPr/>
            </p:nvCxnSpPr>
            <p:spPr bwMode="auto">
              <a:xfrm>
                <a:off x="2416930" y="2132855"/>
                <a:ext cx="360871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2" name="テキスト ボックス 31"/>
            <p:cNvSpPr txBox="1"/>
            <p:nvPr/>
          </p:nvSpPr>
          <p:spPr>
            <a:xfrm>
              <a:off x="3609213" y="2695473"/>
              <a:ext cx="666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time</a:t>
              </a:r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 rot="10800000">
              <a:off x="339025" y="1489084"/>
              <a:ext cx="461665" cy="163843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electric field</a:t>
              </a:r>
              <a:endParaRPr kumimoji="1" lang="ja-JP" altLang="en-US" dirty="0"/>
            </a:p>
          </p:txBody>
        </p:sp>
        <p:grpSp>
          <p:nvGrpSpPr>
            <p:cNvPr id="48" name="グループ化 47"/>
            <p:cNvGrpSpPr/>
            <p:nvPr/>
          </p:nvGrpSpPr>
          <p:grpSpPr>
            <a:xfrm>
              <a:off x="1331640" y="1564062"/>
              <a:ext cx="1568072" cy="219089"/>
              <a:chOff x="1331640" y="1423113"/>
              <a:chExt cx="1568072" cy="219089"/>
            </a:xfrm>
          </p:grpSpPr>
          <p:cxnSp>
            <p:nvCxnSpPr>
              <p:cNvPr id="35" name="直線矢印コネクタ 34"/>
              <p:cNvCxnSpPr/>
              <p:nvPr/>
            </p:nvCxnSpPr>
            <p:spPr bwMode="auto">
              <a:xfrm>
                <a:off x="1331640" y="1535605"/>
                <a:ext cx="1568072" cy="0"/>
              </a:xfrm>
              <a:prstGeom prst="straightConnector1">
                <a:avLst/>
              </a:prstGeom>
              <a:noFill/>
              <a:ln w="222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cxnSp>
            <p:nvCxnSpPr>
              <p:cNvPr id="37" name="直線コネクタ 36"/>
              <p:cNvCxnSpPr/>
              <p:nvPr/>
            </p:nvCxnSpPr>
            <p:spPr bwMode="auto">
              <a:xfrm flipV="1">
                <a:off x="2893579" y="1423113"/>
                <a:ext cx="0" cy="219089"/>
              </a:xfrm>
              <a:prstGeom prst="line">
                <a:avLst/>
              </a:prstGeom>
              <a:no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直線コネクタ 38"/>
              <p:cNvCxnSpPr/>
              <p:nvPr/>
            </p:nvCxnSpPr>
            <p:spPr bwMode="auto">
              <a:xfrm flipV="1">
                <a:off x="1334944" y="1423113"/>
                <a:ext cx="0" cy="205642"/>
              </a:xfrm>
              <a:prstGeom prst="line">
                <a:avLst/>
              </a:prstGeom>
              <a:no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7" name="テキスト ボックス 46"/>
            <p:cNvSpPr txBox="1"/>
            <p:nvPr/>
          </p:nvSpPr>
          <p:spPr>
            <a:xfrm>
              <a:off x="1265878" y="1272497"/>
              <a:ext cx="19848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solidFill>
                    <a:schemeClr val="accent2">
                      <a:lumMod val="75000"/>
                    </a:schemeClr>
                  </a:solidFill>
                </a:rPr>
                <a:t>T(t</a:t>
              </a:r>
              <a:r>
                <a:rPr kumimoji="1" lang="en-US" altLang="ja-JP" sz="1600" dirty="0" smtClean="0">
                  <a:solidFill>
                    <a:schemeClr val="accent2">
                      <a:lumMod val="75000"/>
                    </a:schemeClr>
                  </a:solidFill>
                </a:rPr>
                <a:t>emporal window)</a:t>
              </a:r>
              <a:endParaRPr kumimoji="1" lang="ja-JP" alt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532124" y="3051358"/>
              <a:ext cx="1865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/>
                <a:t>電場時間波形</a:t>
              </a:r>
              <a:endParaRPr kumimoji="1" lang="ja-JP" altLang="en-US" b="1" dirty="0"/>
            </a:p>
          </p:txBody>
        </p:sp>
        <p:cxnSp>
          <p:nvCxnSpPr>
            <p:cNvPr id="51" name="直線コネクタ 50"/>
            <p:cNvCxnSpPr/>
            <p:nvPr/>
          </p:nvCxnSpPr>
          <p:spPr bwMode="auto">
            <a:xfrm>
              <a:off x="1016714" y="2286685"/>
              <a:ext cx="0" cy="408788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直線コネクタ 51"/>
            <p:cNvCxnSpPr/>
            <p:nvPr/>
          </p:nvCxnSpPr>
          <p:spPr bwMode="auto">
            <a:xfrm>
              <a:off x="1115616" y="2287303"/>
              <a:ext cx="0" cy="408788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線矢印コネクタ 53"/>
            <p:cNvCxnSpPr/>
            <p:nvPr/>
          </p:nvCxnSpPr>
          <p:spPr bwMode="auto">
            <a:xfrm>
              <a:off x="786869" y="2564904"/>
              <a:ext cx="229845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直線矢印コネクタ 54"/>
            <p:cNvCxnSpPr/>
            <p:nvPr/>
          </p:nvCxnSpPr>
          <p:spPr bwMode="auto">
            <a:xfrm flipH="1">
              <a:off x="1108749" y="2564904"/>
              <a:ext cx="229845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テキスト ボックス 55"/>
            <p:cNvSpPr txBox="1"/>
            <p:nvPr/>
          </p:nvSpPr>
          <p:spPr>
            <a:xfrm>
              <a:off x="824107" y="2663719"/>
              <a:ext cx="5199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ΔT</a:t>
              </a:r>
              <a:endParaRPr kumimoji="1" lang="ja-JP" altLang="en-US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1499402" y="2534631"/>
              <a:ext cx="18240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solidFill>
                    <a:srgbClr val="CC6600"/>
                  </a:solidFill>
                </a:rPr>
                <a:t>(t</a:t>
              </a:r>
              <a:r>
                <a:rPr kumimoji="1" lang="en-US" altLang="ja-JP" sz="1600" dirty="0" smtClean="0">
                  <a:solidFill>
                    <a:srgbClr val="CC6600"/>
                  </a:solidFill>
                </a:rPr>
                <a:t>ime increment)</a:t>
              </a:r>
              <a:endParaRPr kumimoji="1" lang="ja-JP" altLang="en-US" sz="1600" dirty="0">
                <a:solidFill>
                  <a:srgbClr val="CC6600"/>
                </a:solidFill>
              </a:endParaRPr>
            </a:p>
          </p:txBody>
        </p:sp>
        <p:sp>
          <p:nvSpPr>
            <p:cNvPr id="58" name="円弧 57"/>
            <p:cNvSpPr/>
            <p:nvPr/>
          </p:nvSpPr>
          <p:spPr bwMode="auto">
            <a:xfrm rot="6638593">
              <a:off x="1091429" y="2370405"/>
              <a:ext cx="453900" cy="692877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5163561" y="1157748"/>
            <a:ext cx="4020780" cy="2093224"/>
            <a:chOff x="5163561" y="1412776"/>
            <a:chExt cx="4020780" cy="2093224"/>
          </a:xfrm>
        </p:grpSpPr>
        <p:cxnSp>
          <p:nvCxnSpPr>
            <p:cNvPr id="63" name="直線矢印コネクタ 62"/>
            <p:cNvCxnSpPr/>
            <p:nvPr/>
          </p:nvCxnSpPr>
          <p:spPr bwMode="auto">
            <a:xfrm flipV="1">
              <a:off x="5577680" y="1511678"/>
              <a:ext cx="0" cy="163956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4" name="直線矢印コネクタ 63"/>
            <p:cNvCxnSpPr/>
            <p:nvPr/>
          </p:nvCxnSpPr>
          <p:spPr bwMode="auto">
            <a:xfrm>
              <a:off x="5580112" y="3154270"/>
              <a:ext cx="324036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5" name="テキスト ボックス 64"/>
            <p:cNvSpPr txBox="1"/>
            <p:nvPr/>
          </p:nvSpPr>
          <p:spPr>
            <a:xfrm rot="10800000">
              <a:off x="5163561" y="1574394"/>
              <a:ext cx="461665" cy="163843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amplitude</a:t>
              </a:r>
              <a:endParaRPr kumimoji="1" lang="ja-JP" altLang="en-US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6084168" y="3136668"/>
              <a:ext cx="24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 smtClean="0"/>
                <a:t>フーリエスペクトル</a:t>
              </a:r>
              <a:endParaRPr kumimoji="1" lang="ja-JP" altLang="en-US" b="1" dirty="0"/>
            </a:p>
          </p:txBody>
        </p:sp>
        <p:sp>
          <p:nvSpPr>
            <p:cNvPr id="69" name="フリーフォーム 68"/>
            <p:cNvSpPr/>
            <p:nvPr/>
          </p:nvSpPr>
          <p:spPr bwMode="auto">
            <a:xfrm>
              <a:off x="5561892" y="1855694"/>
              <a:ext cx="2420471" cy="1304365"/>
            </a:xfrm>
            <a:custGeom>
              <a:avLst/>
              <a:gdLst>
                <a:gd name="connsiteX0" fmla="*/ 0 w 1506071"/>
                <a:gd name="connsiteY0" fmla="*/ 981643 h 995090"/>
                <a:gd name="connsiteX1" fmla="*/ 537883 w 1506071"/>
                <a:gd name="connsiteY1" fmla="*/ 7 h 995090"/>
                <a:gd name="connsiteX2" fmla="*/ 1506071 w 1506071"/>
                <a:gd name="connsiteY2" fmla="*/ 995090 h 99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6071" h="995090">
                  <a:moveTo>
                    <a:pt x="0" y="981643"/>
                  </a:moveTo>
                  <a:cubicBezTo>
                    <a:pt x="143435" y="489704"/>
                    <a:pt x="286871" y="-2234"/>
                    <a:pt x="537883" y="7"/>
                  </a:cubicBezTo>
                  <a:cubicBezTo>
                    <a:pt x="788895" y="2248"/>
                    <a:pt x="1147483" y="498669"/>
                    <a:pt x="1506071" y="995090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827411" y="2765829"/>
              <a:ext cx="1356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frequency</a:t>
              </a:r>
              <a:endParaRPr kumimoji="1" lang="ja-JP" altLang="en-US" dirty="0"/>
            </a:p>
          </p:txBody>
        </p:sp>
        <p:cxnSp>
          <p:nvCxnSpPr>
            <p:cNvPr id="71" name="直線矢印コネクタ 70"/>
            <p:cNvCxnSpPr/>
            <p:nvPr/>
          </p:nvCxnSpPr>
          <p:spPr bwMode="auto">
            <a:xfrm>
              <a:off x="5598978" y="1779657"/>
              <a:ext cx="2348234" cy="0"/>
            </a:xfrm>
            <a:prstGeom prst="straightConnector1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73" name="直線コネクタ 72"/>
            <p:cNvCxnSpPr/>
            <p:nvPr/>
          </p:nvCxnSpPr>
          <p:spPr bwMode="auto">
            <a:xfrm>
              <a:off x="5906304" y="2300963"/>
              <a:ext cx="0" cy="767379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直線コネクタ 73"/>
            <p:cNvCxnSpPr/>
            <p:nvPr/>
          </p:nvCxnSpPr>
          <p:spPr bwMode="auto">
            <a:xfrm>
              <a:off x="6005206" y="2144684"/>
              <a:ext cx="0" cy="924276"/>
            </a:xfrm>
            <a:prstGeom prst="lin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直線矢印コネクタ 74"/>
            <p:cNvCxnSpPr/>
            <p:nvPr/>
          </p:nvCxnSpPr>
          <p:spPr bwMode="auto">
            <a:xfrm>
              <a:off x="5676459" y="2937773"/>
              <a:ext cx="229845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直線矢印コネクタ 75"/>
            <p:cNvCxnSpPr/>
            <p:nvPr/>
          </p:nvCxnSpPr>
          <p:spPr bwMode="auto">
            <a:xfrm flipH="1">
              <a:off x="5998339" y="2937773"/>
              <a:ext cx="229845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7" name="テキスト ボックス 76"/>
            <p:cNvSpPr txBox="1"/>
            <p:nvPr/>
          </p:nvSpPr>
          <p:spPr>
            <a:xfrm>
              <a:off x="5968208" y="2607670"/>
              <a:ext cx="5199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1/T</a:t>
              </a:r>
              <a:endParaRPr kumimoji="1" lang="ja-JP" altLang="en-US" dirty="0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5598332" y="1412776"/>
              <a:ext cx="25471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1/ΔT</a:t>
              </a:r>
              <a:r>
                <a:rPr kumimoji="1" lang="en-US" altLang="ja-JP" dirty="0" smtClean="0">
                  <a:solidFill>
                    <a:srgbClr val="CC6600"/>
                  </a:solidFill>
                </a:rPr>
                <a:t>(frequency span)</a:t>
              </a:r>
              <a:endParaRPr kumimoji="1" lang="ja-JP" altLang="en-US" dirty="0">
                <a:solidFill>
                  <a:srgbClr val="CC6600"/>
                </a:solidFill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7308304" y="2117790"/>
              <a:ext cx="18136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solidFill>
                    <a:schemeClr val="accent2">
                      <a:lumMod val="75000"/>
                    </a:schemeClr>
                  </a:solidFill>
                </a:rPr>
                <a:t>(frequency </a:t>
              </a:r>
            </a:p>
            <a:p>
              <a:pPr algn="r"/>
              <a:r>
                <a:rPr lang="en-US" altLang="ja-JP" sz="1600" dirty="0" smtClean="0">
                  <a:solidFill>
                    <a:schemeClr val="accent2">
                      <a:lumMod val="75000"/>
                    </a:schemeClr>
                  </a:solidFill>
                </a:rPr>
                <a:t>resolution</a:t>
              </a:r>
              <a:r>
                <a:rPr kumimoji="1" lang="en-US" altLang="ja-JP" sz="1600" dirty="0" smtClean="0">
                  <a:solidFill>
                    <a:schemeClr val="accent2">
                      <a:lumMod val="75000"/>
                    </a:schemeClr>
                  </a:solidFill>
                </a:rPr>
                <a:t>)</a:t>
              </a:r>
              <a:endParaRPr kumimoji="1" lang="ja-JP" alt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6" name="フリーフォーム 85"/>
            <p:cNvSpPr/>
            <p:nvPr/>
          </p:nvSpPr>
          <p:spPr bwMode="auto">
            <a:xfrm>
              <a:off x="6469693" y="2458233"/>
              <a:ext cx="1121080" cy="335465"/>
            </a:xfrm>
            <a:custGeom>
              <a:avLst/>
              <a:gdLst>
                <a:gd name="connsiteX0" fmla="*/ 0 w 1121080"/>
                <a:gd name="connsiteY0" fmla="*/ 335071 h 335465"/>
                <a:gd name="connsiteX1" fmla="*/ 582460 w 1121080"/>
                <a:gd name="connsiteY1" fmla="*/ 281835 h 335465"/>
                <a:gd name="connsiteX2" fmla="*/ 1121080 w 1121080"/>
                <a:gd name="connsiteY2" fmla="*/ 0 h 33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080" h="335465">
                  <a:moveTo>
                    <a:pt x="0" y="335071"/>
                  </a:moveTo>
                  <a:cubicBezTo>
                    <a:pt x="197806" y="336375"/>
                    <a:pt x="395613" y="337680"/>
                    <a:pt x="582460" y="281835"/>
                  </a:cubicBezTo>
                  <a:cubicBezTo>
                    <a:pt x="769307" y="225990"/>
                    <a:pt x="1121080" y="0"/>
                    <a:pt x="112108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sp>
        <p:nvSpPr>
          <p:cNvPr id="87" name="右矢印 86"/>
          <p:cNvSpPr/>
          <p:nvPr/>
        </p:nvSpPr>
        <p:spPr bwMode="auto">
          <a:xfrm>
            <a:off x="4211960" y="1889656"/>
            <a:ext cx="951601" cy="481281"/>
          </a:xfrm>
          <a:prstGeom prst="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306089" y="1628800"/>
            <a:ext cx="615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F.T.</a:t>
            </a:r>
            <a:endParaRPr kumimoji="1" lang="ja-JP" altLang="en-US" sz="20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67544" y="3229810"/>
            <a:ext cx="3291322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</a:rPr>
              <a:t>分解能＝時間窓の逆数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529150" y="3229809"/>
            <a:ext cx="3291322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</a:rPr>
              <a:t>確度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＝時間遅延の精度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077502" y="6499859"/>
            <a:ext cx="306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ステージ走査式</a:t>
            </a:r>
            <a:r>
              <a:rPr lang="en-US" altLang="ja-JP" dirty="0" smtClean="0"/>
              <a:t>THz-TDS</a:t>
            </a:r>
            <a:endParaRPr kumimoji="1" lang="ja-JP" altLang="en-US" dirty="0"/>
          </a:p>
        </p:txBody>
      </p:sp>
      <p:grpSp>
        <p:nvGrpSpPr>
          <p:cNvPr id="245" name="グループ化 244"/>
          <p:cNvGrpSpPr/>
          <p:nvPr/>
        </p:nvGrpSpPr>
        <p:grpSpPr>
          <a:xfrm>
            <a:off x="251520" y="3645024"/>
            <a:ext cx="4760748" cy="2845509"/>
            <a:chOff x="251520" y="3759200"/>
            <a:chExt cx="4760748" cy="2845509"/>
          </a:xfrm>
        </p:grpSpPr>
        <p:sp>
          <p:nvSpPr>
            <p:cNvPr id="92" name="テキスト ボックス 91"/>
            <p:cNvSpPr txBox="1"/>
            <p:nvPr/>
          </p:nvSpPr>
          <p:spPr>
            <a:xfrm>
              <a:off x="251520" y="4693646"/>
              <a:ext cx="11930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err="1" smtClean="0"/>
                <a:t>f</a:t>
              </a:r>
              <a:r>
                <a:rPr kumimoji="1" lang="en-US" altLang="ja-JP" dirty="0" err="1" smtClean="0"/>
                <a:t>s</a:t>
              </a:r>
              <a:r>
                <a:rPr lang="ja-JP" altLang="en-US" dirty="0"/>
                <a:t> </a:t>
              </a:r>
              <a:r>
                <a:rPr lang="en-US" altLang="ja-JP" dirty="0" smtClean="0"/>
                <a:t>LASER</a:t>
              </a:r>
              <a:endParaRPr kumimoji="1" lang="ja-JP" altLang="en-US" dirty="0"/>
            </a:p>
          </p:txBody>
        </p:sp>
        <p:cxnSp>
          <p:nvCxnSpPr>
            <p:cNvPr id="94" name="直線コネクタ 93"/>
            <p:cNvCxnSpPr/>
            <p:nvPr/>
          </p:nvCxnSpPr>
          <p:spPr bwMode="auto">
            <a:xfrm>
              <a:off x="1442231" y="4878312"/>
              <a:ext cx="2768930" cy="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直線コネクタ 95"/>
            <p:cNvCxnSpPr/>
            <p:nvPr/>
          </p:nvCxnSpPr>
          <p:spPr bwMode="auto">
            <a:xfrm>
              <a:off x="2698471" y="4878312"/>
              <a:ext cx="0" cy="407179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直線コネクタ 98"/>
            <p:cNvCxnSpPr/>
            <p:nvPr/>
          </p:nvCxnSpPr>
          <p:spPr bwMode="auto">
            <a:xfrm>
              <a:off x="536194" y="5284291"/>
              <a:ext cx="2140963" cy="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直線コネクタ 100"/>
            <p:cNvCxnSpPr/>
            <p:nvPr/>
          </p:nvCxnSpPr>
          <p:spPr bwMode="auto">
            <a:xfrm flipH="1">
              <a:off x="2531583" y="5131777"/>
              <a:ext cx="354642" cy="30502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直線コネクタ 94"/>
            <p:cNvCxnSpPr/>
            <p:nvPr/>
          </p:nvCxnSpPr>
          <p:spPr>
            <a:xfrm>
              <a:off x="2546069" y="4727512"/>
              <a:ext cx="334287" cy="3342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 bwMode="auto">
            <a:xfrm flipH="1">
              <a:off x="421585" y="5097911"/>
              <a:ext cx="354642" cy="30502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直線コネクタ 103"/>
            <p:cNvCxnSpPr/>
            <p:nvPr/>
          </p:nvCxnSpPr>
          <p:spPr bwMode="auto">
            <a:xfrm>
              <a:off x="574441" y="5284291"/>
              <a:ext cx="0" cy="811709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直線コネクタ 105"/>
            <p:cNvCxnSpPr/>
            <p:nvPr/>
          </p:nvCxnSpPr>
          <p:spPr>
            <a:xfrm>
              <a:off x="431762" y="5939457"/>
              <a:ext cx="334287" cy="3342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/>
            <p:cNvCxnSpPr/>
            <p:nvPr/>
          </p:nvCxnSpPr>
          <p:spPr bwMode="auto">
            <a:xfrm>
              <a:off x="574441" y="6089667"/>
              <a:ext cx="942388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12" name="グループ化 111"/>
            <p:cNvGrpSpPr/>
            <p:nvPr/>
          </p:nvGrpSpPr>
          <p:grpSpPr>
            <a:xfrm rot="10800000">
              <a:off x="1516829" y="5822197"/>
              <a:ext cx="260720" cy="534939"/>
              <a:chOff x="5535887" y="1816381"/>
              <a:chExt cx="260720" cy="534939"/>
            </a:xfrm>
          </p:grpSpPr>
          <p:sp>
            <p:nvSpPr>
              <p:cNvPr id="110" name="円/楕円 109"/>
              <p:cNvSpPr/>
              <p:nvPr/>
            </p:nvSpPr>
            <p:spPr>
              <a:xfrm>
                <a:off x="5535887" y="1900521"/>
                <a:ext cx="260720" cy="37173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5652638" y="1816381"/>
                <a:ext cx="143969" cy="53493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19" name="直線矢印コネクタ 118"/>
            <p:cNvCxnSpPr/>
            <p:nvPr/>
          </p:nvCxnSpPr>
          <p:spPr>
            <a:xfrm>
              <a:off x="1657643" y="6091435"/>
              <a:ext cx="583931" cy="156464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/>
            <p:cNvCxnSpPr/>
            <p:nvPr/>
          </p:nvCxnSpPr>
          <p:spPr>
            <a:xfrm flipV="1">
              <a:off x="1657644" y="5934300"/>
              <a:ext cx="578440" cy="154992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>
              <a:off x="2058255" y="6198700"/>
              <a:ext cx="561378" cy="15042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/>
            <p:nvPr/>
          </p:nvCxnSpPr>
          <p:spPr>
            <a:xfrm flipV="1">
              <a:off x="2058254" y="5832403"/>
              <a:ext cx="563605" cy="15101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円/楕円 122"/>
            <p:cNvSpPr/>
            <p:nvPr/>
          </p:nvSpPr>
          <p:spPr>
            <a:xfrm>
              <a:off x="2513847" y="5649861"/>
              <a:ext cx="216024" cy="858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4" name="直線矢印コネクタ 123"/>
            <p:cNvCxnSpPr/>
            <p:nvPr/>
          </p:nvCxnSpPr>
          <p:spPr>
            <a:xfrm>
              <a:off x="2617747" y="5831921"/>
              <a:ext cx="583931" cy="156464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rot="10800000">
              <a:off x="3018359" y="5941076"/>
              <a:ext cx="561378" cy="15042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/>
            <p:cNvCxnSpPr/>
            <p:nvPr/>
          </p:nvCxnSpPr>
          <p:spPr>
            <a:xfrm flipV="1">
              <a:off x="2617748" y="6194034"/>
              <a:ext cx="578440" cy="154992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018358" y="6092137"/>
              <a:ext cx="563605" cy="15101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円/楕円 127"/>
            <p:cNvSpPr/>
            <p:nvPr/>
          </p:nvSpPr>
          <p:spPr>
            <a:xfrm>
              <a:off x="3484978" y="5902651"/>
              <a:ext cx="250985" cy="3578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3597370" y="5821653"/>
              <a:ext cx="138593" cy="5149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4" name="直線コネクタ 133"/>
            <p:cNvCxnSpPr/>
            <p:nvPr/>
          </p:nvCxnSpPr>
          <p:spPr bwMode="auto">
            <a:xfrm>
              <a:off x="4203116" y="4262330"/>
              <a:ext cx="0" cy="61494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直線コネクタ 136"/>
            <p:cNvCxnSpPr/>
            <p:nvPr/>
          </p:nvCxnSpPr>
          <p:spPr bwMode="auto">
            <a:xfrm>
              <a:off x="4197051" y="4268291"/>
              <a:ext cx="378206" cy="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直線コネクタ 138"/>
            <p:cNvCxnSpPr/>
            <p:nvPr/>
          </p:nvCxnSpPr>
          <p:spPr bwMode="auto">
            <a:xfrm>
              <a:off x="4578069" y="4268291"/>
              <a:ext cx="0" cy="184464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直線コネクタ 132"/>
            <p:cNvCxnSpPr/>
            <p:nvPr/>
          </p:nvCxnSpPr>
          <p:spPr bwMode="auto">
            <a:xfrm flipH="1">
              <a:off x="4027087" y="4735188"/>
              <a:ext cx="354642" cy="30502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直線コネクタ 134"/>
            <p:cNvCxnSpPr/>
            <p:nvPr/>
          </p:nvCxnSpPr>
          <p:spPr bwMode="auto">
            <a:xfrm flipH="1">
              <a:off x="4042778" y="4078558"/>
              <a:ext cx="354642" cy="30502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直線コネクタ 135"/>
            <p:cNvCxnSpPr/>
            <p:nvPr/>
          </p:nvCxnSpPr>
          <p:spPr>
            <a:xfrm>
              <a:off x="4381729" y="4063928"/>
              <a:ext cx="334287" cy="33428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矢印コネクタ 145"/>
            <p:cNvCxnSpPr/>
            <p:nvPr/>
          </p:nvCxnSpPr>
          <p:spPr bwMode="auto">
            <a:xfrm flipH="1">
              <a:off x="3743709" y="6089667"/>
              <a:ext cx="831549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1" name="直線矢印コネクタ 150"/>
            <p:cNvCxnSpPr/>
            <p:nvPr/>
          </p:nvCxnSpPr>
          <p:spPr bwMode="auto">
            <a:xfrm>
              <a:off x="4821890" y="3885685"/>
              <a:ext cx="0" cy="73358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54" name="テキスト ボックス 153"/>
            <p:cNvSpPr txBox="1"/>
            <p:nvPr/>
          </p:nvSpPr>
          <p:spPr>
            <a:xfrm>
              <a:off x="2771800" y="4149080"/>
              <a:ext cx="12755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time delay</a:t>
              </a:r>
              <a:endParaRPr kumimoji="1" lang="ja-JP" altLang="en-US" dirty="0"/>
            </a:p>
          </p:txBody>
        </p:sp>
        <p:sp>
          <p:nvSpPr>
            <p:cNvPr id="155" name="正方形/長方形 154"/>
            <p:cNvSpPr/>
            <p:nvPr/>
          </p:nvSpPr>
          <p:spPr bwMode="auto">
            <a:xfrm>
              <a:off x="3975202" y="3759200"/>
              <a:ext cx="1037066" cy="942122"/>
            </a:xfrm>
            <a:prstGeom prst="rect">
              <a:avLst/>
            </a:prstGeom>
            <a:noFill/>
            <a:ln w="31750" cap="flat" cmpd="sng" algn="ctr">
              <a:solidFill>
                <a:schemeClr val="accent5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973506" y="5402939"/>
              <a:ext cx="16483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dirty="0" smtClean="0">
                  <a:solidFill>
                    <a:srgbClr val="0070C0"/>
                  </a:solidFill>
                </a:rPr>
                <a:t>THz pulse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3707904" y="6235377"/>
              <a:ext cx="1234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detector</a:t>
              </a:r>
              <a:endParaRPr kumimoji="1" lang="ja-JP" altLang="en-US" dirty="0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467544" y="6228020"/>
              <a:ext cx="1223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emitter</a:t>
              </a:r>
              <a:endParaRPr kumimoji="1" lang="ja-JP" altLang="en-US" dirty="0"/>
            </a:p>
          </p:txBody>
        </p:sp>
        <p:cxnSp>
          <p:nvCxnSpPr>
            <p:cNvPr id="162" name="直線コネクタ 161"/>
            <p:cNvCxnSpPr/>
            <p:nvPr/>
          </p:nvCxnSpPr>
          <p:spPr bwMode="auto">
            <a:xfrm flipH="1">
              <a:off x="4400748" y="5960419"/>
              <a:ext cx="354642" cy="30502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0" name="グループ化 249"/>
          <p:cNvGrpSpPr/>
          <p:nvPr/>
        </p:nvGrpSpPr>
        <p:grpSpPr>
          <a:xfrm>
            <a:off x="5044500" y="4034904"/>
            <a:ext cx="4023703" cy="2408021"/>
            <a:chOff x="5044500" y="4034904"/>
            <a:chExt cx="4023703" cy="2408021"/>
          </a:xfrm>
        </p:grpSpPr>
        <p:sp>
          <p:nvSpPr>
            <p:cNvPr id="246" name="テキスト ボックス 245"/>
            <p:cNvSpPr txBox="1"/>
            <p:nvPr/>
          </p:nvSpPr>
          <p:spPr>
            <a:xfrm>
              <a:off x="5044500" y="4873265"/>
              <a:ext cx="3971465" cy="156966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rgbClr val="FF0000"/>
                  </a:solidFill>
                </a:rPr>
                <a:t>①スペクトル分解能と測定時間にトレードオフ</a:t>
              </a:r>
              <a:endParaRPr kumimoji="1" lang="en-US" altLang="ja-JP" sz="2400" b="1" dirty="0" smtClean="0">
                <a:solidFill>
                  <a:srgbClr val="FF0000"/>
                </a:solidFill>
              </a:endParaRPr>
            </a:p>
            <a:p>
              <a:r>
                <a:rPr lang="ja-JP" altLang="en-US" sz="2400" b="1" dirty="0" smtClean="0">
                  <a:solidFill>
                    <a:srgbClr val="FF0000"/>
                  </a:solidFill>
                </a:rPr>
                <a:t>②スペクトル確度はステージ位置決め精度に依存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48" name="直線矢印コネクタ 247"/>
            <p:cNvCxnSpPr/>
            <p:nvPr/>
          </p:nvCxnSpPr>
          <p:spPr bwMode="auto">
            <a:xfrm>
              <a:off x="5044500" y="4404236"/>
              <a:ext cx="861804" cy="469029"/>
            </a:xfrm>
            <a:prstGeom prst="straightConnector1">
              <a:avLst/>
            </a:prstGeom>
            <a:noFill/>
            <a:ln w="3175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9" name="テキスト ボックス 248"/>
            <p:cNvSpPr txBox="1"/>
            <p:nvPr/>
          </p:nvSpPr>
          <p:spPr>
            <a:xfrm>
              <a:off x="5475402" y="4034904"/>
              <a:ext cx="359280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solidFill>
                    <a:schemeClr val="accent5">
                      <a:lumMod val="50000"/>
                    </a:schemeClr>
                  </a:solidFill>
                </a:rPr>
                <a:t>機械式ステージ移動を基にスペクトルの目盛づけ</a:t>
              </a:r>
              <a:endParaRPr kumimoji="1" lang="ja-JP" altLang="en-US" sz="20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2562707" y="4427820"/>
            <a:ext cx="49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916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96864" y="188640"/>
            <a:ext cx="9275496" cy="922114"/>
          </a:xfrm>
        </p:spPr>
        <p:txBody>
          <a:bodyPr>
            <a:noAutofit/>
          </a:bodyPr>
          <a:lstStyle/>
          <a:p>
            <a:r>
              <a:rPr kumimoji="1" lang="ja-JP" altLang="en-US" sz="4000" b="1" dirty="0" smtClean="0"/>
              <a:t>非同期光サンプリング式</a:t>
            </a:r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THz-TDS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01" name="グループ化 4100"/>
          <p:cNvGrpSpPr/>
          <p:nvPr/>
        </p:nvGrpSpPr>
        <p:grpSpPr>
          <a:xfrm>
            <a:off x="234689" y="2165133"/>
            <a:ext cx="4364205" cy="2028659"/>
            <a:chOff x="581547" y="2617036"/>
            <a:chExt cx="4364205" cy="2028659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095757" y="2617036"/>
              <a:ext cx="161789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 err="1">
                  <a:latin typeface="Century" pitchFamily="18" charset="0"/>
                </a:rPr>
                <a:t>f</a:t>
              </a:r>
              <a:r>
                <a:rPr kumimoji="1" lang="en-US" altLang="ja-JP" b="1" dirty="0" err="1" smtClean="0">
                  <a:latin typeface="Century" pitchFamily="18" charset="0"/>
                </a:rPr>
                <a:t>s</a:t>
              </a:r>
              <a:r>
                <a:rPr kumimoji="1" lang="en-US" altLang="ja-JP" b="1" dirty="0" smtClean="0">
                  <a:latin typeface="Century" pitchFamily="18" charset="0"/>
                </a:rPr>
                <a:t> laser  A</a:t>
              </a:r>
              <a:endParaRPr kumimoji="1" lang="ja-JP" altLang="en-US" b="1" dirty="0">
                <a:latin typeface="Century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795075" y="2617036"/>
              <a:ext cx="161789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 err="1">
                  <a:latin typeface="Century" pitchFamily="18" charset="0"/>
                </a:rPr>
                <a:t>f</a:t>
              </a:r>
              <a:r>
                <a:rPr kumimoji="1" lang="en-US" altLang="ja-JP" b="1" dirty="0" err="1" smtClean="0">
                  <a:latin typeface="Century" pitchFamily="18" charset="0"/>
                </a:rPr>
                <a:t>s</a:t>
              </a:r>
              <a:r>
                <a:rPr kumimoji="1" lang="en-US" altLang="ja-JP" b="1" dirty="0" smtClean="0">
                  <a:latin typeface="Century" pitchFamily="18" charset="0"/>
                </a:rPr>
                <a:t> laser  B</a:t>
              </a:r>
              <a:endParaRPr kumimoji="1" lang="ja-JP" altLang="en-US" b="1" dirty="0">
                <a:latin typeface="Century" pitchFamily="18" charset="0"/>
              </a:endParaRPr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716183" y="2801702"/>
              <a:ext cx="37957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716183" y="2796582"/>
              <a:ext cx="0" cy="121224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rot="18900000">
              <a:off x="581547" y="2801702"/>
              <a:ext cx="2692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rot="2700000">
              <a:off x="581546" y="4008822"/>
              <a:ext cx="2692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>
              <a:off x="716182" y="4008822"/>
              <a:ext cx="932509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グループ化 12"/>
            <p:cNvGrpSpPr/>
            <p:nvPr/>
          </p:nvGrpSpPr>
          <p:grpSpPr>
            <a:xfrm rot="10800000">
              <a:off x="1649871" y="3751339"/>
              <a:ext cx="250985" cy="514966"/>
              <a:chOff x="2546662" y="2871051"/>
              <a:chExt cx="250985" cy="514966"/>
            </a:xfrm>
          </p:grpSpPr>
          <p:sp>
            <p:nvSpPr>
              <p:cNvPr id="36" name="円/楕円 35"/>
              <p:cNvSpPr/>
              <p:nvPr/>
            </p:nvSpPr>
            <p:spPr>
              <a:xfrm>
                <a:off x="2546662" y="2952049"/>
                <a:ext cx="250985" cy="3578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2659054" y="2871051"/>
                <a:ext cx="138593" cy="5149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4" name="直線矢印コネクタ 13"/>
            <p:cNvCxnSpPr/>
            <p:nvPr/>
          </p:nvCxnSpPr>
          <p:spPr>
            <a:xfrm>
              <a:off x="1798482" y="4016788"/>
              <a:ext cx="583931" cy="156464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V="1">
              <a:off x="1798483" y="3861543"/>
              <a:ext cx="578440" cy="154992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199094" y="4125943"/>
              <a:ext cx="561378" cy="15042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2199093" y="3759646"/>
              <a:ext cx="563605" cy="15101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2654686" y="3577104"/>
              <a:ext cx="216024" cy="858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>
              <a:off x="2758586" y="3759164"/>
              <a:ext cx="583931" cy="156464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0800000">
              <a:off x="3159198" y="3868319"/>
              <a:ext cx="561378" cy="15042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 flipV="1">
              <a:off x="2758587" y="4121277"/>
              <a:ext cx="578440" cy="154992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3159197" y="4019380"/>
              <a:ext cx="563605" cy="15101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化 22"/>
            <p:cNvGrpSpPr/>
            <p:nvPr/>
          </p:nvGrpSpPr>
          <p:grpSpPr>
            <a:xfrm>
              <a:off x="3625817" y="3748896"/>
              <a:ext cx="250985" cy="514966"/>
              <a:chOff x="2546662" y="2871051"/>
              <a:chExt cx="250985" cy="514966"/>
            </a:xfrm>
          </p:grpSpPr>
          <p:sp>
            <p:nvSpPr>
              <p:cNvPr id="34" name="円/楕円 33"/>
              <p:cNvSpPr/>
              <p:nvPr/>
            </p:nvSpPr>
            <p:spPr>
              <a:xfrm>
                <a:off x="2546662" y="2952049"/>
                <a:ext cx="250985" cy="35785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2659054" y="2871051"/>
                <a:ext cx="138593" cy="5149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4" name="直線コネクタ 23"/>
            <p:cNvCxnSpPr/>
            <p:nvPr/>
          </p:nvCxnSpPr>
          <p:spPr>
            <a:xfrm>
              <a:off x="4412965" y="2821920"/>
              <a:ext cx="37957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rot="2700000">
              <a:off x="4657903" y="2801702"/>
              <a:ext cx="2692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V="1">
              <a:off x="4792539" y="2821921"/>
              <a:ext cx="0" cy="11844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rot="18900000">
              <a:off x="4657902" y="4034161"/>
              <a:ext cx="2692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flipH="1">
              <a:off x="3879273" y="4006379"/>
              <a:ext cx="91326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657185" y="3218036"/>
              <a:ext cx="6141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f</a:t>
              </a:r>
              <a:r>
                <a:rPr kumimoji="1" lang="en-US" altLang="ja-JP" baseline="-25000" dirty="0" smtClean="0"/>
                <a:t>rep1</a:t>
              </a:r>
              <a:endParaRPr kumimoji="1" lang="ja-JP" altLang="en-US" baseline="-250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129331" y="3229805"/>
              <a:ext cx="816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f</a:t>
              </a:r>
              <a:r>
                <a:rPr kumimoji="1" lang="en-US" altLang="ja-JP" baseline="-25000" dirty="0" smtClean="0"/>
                <a:t>rep2</a:t>
              </a:r>
              <a:endParaRPr kumimoji="1" lang="ja-JP" altLang="en-US" baseline="-250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098507" y="3161035"/>
              <a:ext cx="1395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dirty="0" smtClean="0">
                  <a:solidFill>
                    <a:srgbClr val="0070C0"/>
                  </a:solidFill>
                  <a:latin typeface="Century" pitchFamily="18" charset="0"/>
                </a:rPr>
                <a:t>THz pulse</a:t>
              </a:r>
              <a:endParaRPr kumimoji="1" lang="ja-JP" altLang="en-US" i="1" dirty="0">
                <a:solidFill>
                  <a:srgbClr val="0070C0"/>
                </a:solidFill>
                <a:latin typeface="Century" pitchFamily="18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957439" y="4276269"/>
              <a:ext cx="15234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Century" pitchFamily="18" charset="0"/>
                  <a:ea typeface="+mj-ea"/>
                </a:rPr>
                <a:t>THz emitter</a:t>
              </a:r>
              <a:endParaRPr kumimoji="1" lang="ja-JP" altLang="en-US" dirty="0">
                <a:latin typeface="Century" pitchFamily="18" charset="0"/>
                <a:ea typeface="+mj-ea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2929661" y="4276363"/>
              <a:ext cx="1740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Century" pitchFamily="18" charset="0"/>
                  <a:ea typeface="+mj-ea"/>
                </a:rPr>
                <a:t>THz detector</a:t>
              </a:r>
              <a:endParaRPr kumimoji="1" lang="ja-JP" altLang="en-US" dirty="0">
                <a:latin typeface="Century" pitchFamily="18" charset="0"/>
                <a:ea typeface="+mj-ea"/>
              </a:endParaRPr>
            </a:p>
          </p:txBody>
        </p:sp>
      </p:grpSp>
      <p:grpSp>
        <p:nvGrpSpPr>
          <p:cNvPr id="4104" name="グループ化 4103"/>
          <p:cNvGrpSpPr/>
          <p:nvPr/>
        </p:nvGrpSpPr>
        <p:grpSpPr>
          <a:xfrm>
            <a:off x="4686267" y="1387130"/>
            <a:ext cx="4350229" cy="3235206"/>
            <a:chOff x="4493318" y="1691300"/>
            <a:chExt cx="4350229" cy="3235206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5573874" y="1712474"/>
              <a:ext cx="3269673" cy="3214032"/>
              <a:chOff x="4764363" y="2161532"/>
              <a:chExt cx="3269673" cy="3214032"/>
            </a:xfrm>
          </p:grpSpPr>
          <p:cxnSp>
            <p:nvCxnSpPr>
              <p:cNvPr id="39" name="直線矢印コネクタ 38"/>
              <p:cNvCxnSpPr/>
              <p:nvPr/>
            </p:nvCxnSpPr>
            <p:spPr>
              <a:xfrm>
                <a:off x="4932040" y="5373216"/>
                <a:ext cx="2895778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グループ化 39"/>
              <p:cNvGrpSpPr/>
              <p:nvPr/>
            </p:nvGrpSpPr>
            <p:grpSpPr>
              <a:xfrm>
                <a:off x="4764363" y="2161532"/>
                <a:ext cx="3269673" cy="2839673"/>
                <a:chOff x="5181600" y="1897198"/>
                <a:chExt cx="3269673" cy="2839673"/>
              </a:xfrm>
            </p:grpSpPr>
            <p:grpSp>
              <p:nvGrpSpPr>
                <p:cNvPr id="43" name="グループ化 42"/>
                <p:cNvGrpSpPr/>
                <p:nvPr/>
              </p:nvGrpSpPr>
              <p:grpSpPr>
                <a:xfrm>
                  <a:off x="5181600" y="1897198"/>
                  <a:ext cx="3269673" cy="1684171"/>
                  <a:chOff x="5357223" y="1816837"/>
                  <a:chExt cx="3269673" cy="1684171"/>
                </a:xfrm>
              </p:grpSpPr>
              <p:grpSp>
                <p:nvGrpSpPr>
                  <p:cNvPr id="58" name="グループ化 57"/>
                  <p:cNvGrpSpPr/>
                  <p:nvPr/>
                </p:nvGrpSpPr>
                <p:grpSpPr>
                  <a:xfrm>
                    <a:off x="5357223" y="1831282"/>
                    <a:ext cx="3269673" cy="655861"/>
                    <a:chOff x="5382621" y="1977798"/>
                    <a:chExt cx="3269673" cy="655861"/>
                  </a:xfrm>
                </p:grpSpPr>
                <p:cxnSp>
                  <p:nvCxnSpPr>
                    <p:cNvPr id="76" name="直線コネクタ 75"/>
                    <p:cNvCxnSpPr/>
                    <p:nvPr/>
                  </p:nvCxnSpPr>
                  <p:spPr>
                    <a:xfrm>
                      <a:off x="5382621" y="2307104"/>
                      <a:ext cx="161901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7" name="グループ化 76"/>
                    <p:cNvGrpSpPr/>
                    <p:nvPr/>
                  </p:nvGrpSpPr>
                  <p:grpSpPr>
                    <a:xfrm>
                      <a:off x="5542710" y="1977798"/>
                      <a:ext cx="343314" cy="648072"/>
                      <a:chOff x="5371920" y="1664803"/>
                      <a:chExt cx="343314" cy="648072"/>
                    </a:xfrm>
                  </p:grpSpPr>
                  <p:cxnSp>
                    <p:nvCxnSpPr>
                      <p:cNvPr id="99" name="直線コネクタ 98"/>
                      <p:cNvCxnSpPr/>
                      <p:nvPr/>
                    </p:nvCxnSpPr>
                    <p:spPr>
                      <a:xfrm rot="900000">
                        <a:off x="5544012" y="1664803"/>
                        <a:ext cx="0" cy="648072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直線コネクタ 99"/>
                      <p:cNvCxnSpPr/>
                      <p:nvPr/>
                    </p:nvCxnSpPr>
                    <p:spPr>
                      <a:xfrm>
                        <a:off x="5371920" y="1990475"/>
                        <a:ext cx="83428" cy="311359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1" name="直線コネクタ 100"/>
                      <p:cNvCxnSpPr/>
                      <p:nvPr/>
                    </p:nvCxnSpPr>
                    <p:spPr>
                      <a:xfrm>
                        <a:off x="5630073" y="1682750"/>
                        <a:ext cx="85161" cy="317825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8" name="直線コネクタ 77"/>
                    <p:cNvCxnSpPr/>
                    <p:nvPr/>
                  </p:nvCxnSpPr>
                  <p:spPr>
                    <a:xfrm>
                      <a:off x="5884291" y="2309623"/>
                      <a:ext cx="300105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グループ化 78"/>
                    <p:cNvGrpSpPr/>
                    <p:nvPr/>
                  </p:nvGrpSpPr>
                  <p:grpSpPr>
                    <a:xfrm>
                      <a:off x="6180679" y="1981870"/>
                      <a:ext cx="341581" cy="648072"/>
                      <a:chOff x="5371920" y="1664803"/>
                      <a:chExt cx="341581" cy="648072"/>
                    </a:xfrm>
                  </p:grpSpPr>
                  <p:cxnSp>
                    <p:nvCxnSpPr>
                      <p:cNvPr id="96" name="直線コネクタ 95"/>
                      <p:cNvCxnSpPr/>
                      <p:nvPr/>
                    </p:nvCxnSpPr>
                    <p:spPr>
                      <a:xfrm rot="900000">
                        <a:off x="5544012" y="1664803"/>
                        <a:ext cx="0" cy="648072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" name="直線コネクタ 96"/>
                      <p:cNvCxnSpPr/>
                      <p:nvPr/>
                    </p:nvCxnSpPr>
                    <p:spPr>
                      <a:xfrm>
                        <a:off x="5371920" y="1990475"/>
                        <a:ext cx="83428" cy="311359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8" name="直線コネクタ 97"/>
                      <p:cNvCxnSpPr/>
                      <p:nvPr/>
                    </p:nvCxnSpPr>
                    <p:spPr>
                      <a:xfrm>
                        <a:off x="5630073" y="1682750"/>
                        <a:ext cx="83428" cy="311359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0" name="直線コネクタ 79"/>
                    <p:cNvCxnSpPr/>
                    <p:nvPr/>
                  </p:nvCxnSpPr>
                  <p:spPr>
                    <a:xfrm>
                      <a:off x="6522260" y="2309623"/>
                      <a:ext cx="300105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1" name="グループ化 80"/>
                    <p:cNvGrpSpPr/>
                    <p:nvPr/>
                  </p:nvGrpSpPr>
                  <p:grpSpPr>
                    <a:xfrm>
                      <a:off x="6822365" y="1977798"/>
                      <a:ext cx="341581" cy="648072"/>
                      <a:chOff x="5371920" y="1664803"/>
                      <a:chExt cx="341581" cy="648072"/>
                    </a:xfrm>
                  </p:grpSpPr>
                  <p:cxnSp>
                    <p:nvCxnSpPr>
                      <p:cNvPr id="93" name="直線コネクタ 92"/>
                      <p:cNvCxnSpPr/>
                      <p:nvPr/>
                    </p:nvCxnSpPr>
                    <p:spPr>
                      <a:xfrm rot="900000">
                        <a:off x="5544012" y="1664803"/>
                        <a:ext cx="0" cy="648072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4" name="直線コネクタ 93"/>
                      <p:cNvCxnSpPr/>
                      <p:nvPr/>
                    </p:nvCxnSpPr>
                    <p:spPr>
                      <a:xfrm>
                        <a:off x="5371920" y="1990475"/>
                        <a:ext cx="83428" cy="311359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直線コネクタ 94"/>
                      <p:cNvCxnSpPr/>
                      <p:nvPr/>
                    </p:nvCxnSpPr>
                    <p:spPr>
                      <a:xfrm>
                        <a:off x="5630073" y="1682750"/>
                        <a:ext cx="83428" cy="311359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2" name="直線コネクタ 81"/>
                    <p:cNvCxnSpPr/>
                    <p:nvPr/>
                  </p:nvCxnSpPr>
                  <p:spPr>
                    <a:xfrm>
                      <a:off x="7163946" y="2311176"/>
                      <a:ext cx="300105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3" name="グループ化 82"/>
                    <p:cNvGrpSpPr/>
                    <p:nvPr/>
                  </p:nvGrpSpPr>
                  <p:grpSpPr>
                    <a:xfrm>
                      <a:off x="7464051" y="1985587"/>
                      <a:ext cx="341581" cy="648072"/>
                      <a:chOff x="5371920" y="1664803"/>
                      <a:chExt cx="341581" cy="648072"/>
                    </a:xfrm>
                  </p:grpSpPr>
                  <p:cxnSp>
                    <p:nvCxnSpPr>
                      <p:cNvPr id="90" name="直線コネクタ 89"/>
                      <p:cNvCxnSpPr/>
                      <p:nvPr/>
                    </p:nvCxnSpPr>
                    <p:spPr>
                      <a:xfrm rot="900000">
                        <a:off x="5544012" y="1664803"/>
                        <a:ext cx="0" cy="648072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1" name="直線コネクタ 90"/>
                      <p:cNvCxnSpPr/>
                      <p:nvPr/>
                    </p:nvCxnSpPr>
                    <p:spPr>
                      <a:xfrm>
                        <a:off x="5371920" y="1990475"/>
                        <a:ext cx="83428" cy="311359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" name="直線コネクタ 91"/>
                      <p:cNvCxnSpPr/>
                      <p:nvPr/>
                    </p:nvCxnSpPr>
                    <p:spPr>
                      <a:xfrm>
                        <a:off x="5630073" y="1682750"/>
                        <a:ext cx="83428" cy="311359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4" name="直線コネクタ 83"/>
                    <p:cNvCxnSpPr/>
                    <p:nvPr/>
                  </p:nvCxnSpPr>
                  <p:spPr>
                    <a:xfrm>
                      <a:off x="7805632" y="2311176"/>
                      <a:ext cx="300105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85" name="グループ化 84"/>
                    <p:cNvGrpSpPr/>
                    <p:nvPr/>
                  </p:nvGrpSpPr>
                  <p:grpSpPr>
                    <a:xfrm>
                      <a:off x="8102020" y="1985587"/>
                      <a:ext cx="341581" cy="648072"/>
                      <a:chOff x="5371920" y="1664803"/>
                      <a:chExt cx="341581" cy="648072"/>
                    </a:xfrm>
                  </p:grpSpPr>
                  <p:cxnSp>
                    <p:nvCxnSpPr>
                      <p:cNvPr id="87" name="直線コネクタ 86"/>
                      <p:cNvCxnSpPr/>
                      <p:nvPr/>
                    </p:nvCxnSpPr>
                    <p:spPr>
                      <a:xfrm rot="900000">
                        <a:off x="5544012" y="1664803"/>
                        <a:ext cx="0" cy="648072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直線コネクタ 87"/>
                      <p:cNvCxnSpPr/>
                      <p:nvPr/>
                    </p:nvCxnSpPr>
                    <p:spPr>
                      <a:xfrm>
                        <a:off x="5371920" y="1990475"/>
                        <a:ext cx="83428" cy="311359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直線コネクタ 88"/>
                      <p:cNvCxnSpPr/>
                      <p:nvPr/>
                    </p:nvCxnSpPr>
                    <p:spPr>
                      <a:xfrm>
                        <a:off x="5630073" y="1682750"/>
                        <a:ext cx="83428" cy="311359"/>
                      </a:xfrm>
                      <a:prstGeom prst="line">
                        <a:avLst/>
                      </a:prstGeom>
                      <a:ln w="2222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6" name="直線コネクタ 85"/>
                    <p:cNvCxnSpPr/>
                    <p:nvPr/>
                  </p:nvCxnSpPr>
                  <p:spPr>
                    <a:xfrm>
                      <a:off x="8443601" y="2311176"/>
                      <a:ext cx="208693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グループ化 58"/>
                  <p:cNvGrpSpPr/>
                  <p:nvPr/>
                </p:nvGrpSpPr>
                <p:grpSpPr>
                  <a:xfrm>
                    <a:off x="5412641" y="2924944"/>
                    <a:ext cx="3158837" cy="576064"/>
                    <a:chOff x="5412641" y="2650767"/>
                    <a:chExt cx="3158837" cy="576064"/>
                  </a:xfrm>
                </p:grpSpPr>
                <p:cxnSp>
                  <p:nvCxnSpPr>
                    <p:cNvPr id="70" name="直線コネクタ 69"/>
                    <p:cNvCxnSpPr/>
                    <p:nvPr/>
                  </p:nvCxnSpPr>
                  <p:spPr>
                    <a:xfrm>
                      <a:off x="5412641" y="3226831"/>
                      <a:ext cx="3158837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直線コネクタ 70"/>
                    <p:cNvCxnSpPr/>
                    <p:nvPr/>
                  </p:nvCxnSpPr>
                  <p:spPr>
                    <a:xfrm>
                      <a:off x="5517312" y="2650767"/>
                      <a:ext cx="0" cy="576064"/>
                    </a:xfrm>
                    <a:prstGeom prst="line">
                      <a:avLst/>
                    </a:prstGeom>
                    <a:ln w="317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直線コネクタ 71"/>
                    <p:cNvCxnSpPr/>
                    <p:nvPr/>
                  </p:nvCxnSpPr>
                  <p:spPr>
                    <a:xfrm>
                      <a:off x="6238709" y="2650767"/>
                      <a:ext cx="0" cy="576064"/>
                    </a:xfrm>
                    <a:prstGeom prst="line">
                      <a:avLst/>
                    </a:prstGeom>
                    <a:ln w="317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直線コネクタ 72"/>
                    <p:cNvCxnSpPr/>
                    <p:nvPr/>
                  </p:nvCxnSpPr>
                  <p:spPr>
                    <a:xfrm>
                      <a:off x="6968664" y="2650767"/>
                      <a:ext cx="0" cy="576064"/>
                    </a:xfrm>
                    <a:prstGeom prst="line">
                      <a:avLst/>
                    </a:prstGeom>
                    <a:ln w="317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直線コネクタ 73"/>
                    <p:cNvCxnSpPr/>
                    <p:nvPr/>
                  </p:nvCxnSpPr>
                  <p:spPr>
                    <a:xfrm>
                      <a:off x="7696806" y="2650767"/>
                      <a:ext cx="0" cy="576064"/>
                    </a:xfrm>
                    <a:prstGeom prst="line">
                      <a:avLst/>
                    </a:prstGeom>
                    <a:ln w="317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直線コネクタ 74"/>
                    <p:cNvCxnSpPr/>
                    <p:nvPr/>
                  </p:nvCxnSpPr>
                  <p:spPr>
                    <a:xfrm>
                      <a:off x="8418203" y="2650767"/>
                      <a:ext cx="0" cy="576064"/>
                    </a:xfrm>
                    <a:prstGeom prst="line">
                      <a:avLst/>
                    </a:prstGeom>
                    <a:ln w="317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0" name="直線コネクタ 59"/>
                  <p:cNvCxnSpPr/>
                  <p:nvPr/>
                </p:nvCxnSpPr>
                <p:spPr>
                  <a:xfrm>
                    <a:off x="5517312" y="2204864"/>
                    <a:ext cx="0" cy="718445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直線コネクタ 60"/>
                  <p:cNvCxnSpPr/>
                  <p:nvPr/>
                </p:nvCxnSpPr>
                <p:spPr>
                  <a:xfrm>
                    <a:off x="6238709" y="2509878"/>
                    <a:ext cx="0" cy="413432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直線コネクタ 61"/>
                  <p:cNvCxnSpPr/>
                  <p:nvPr/>
                </p:nvCxnSpPr>
                <p:spPr>
                  <a:xfrm>
                    <a:off x="6968664" y="2192005"/>
                    <a:ext cx="0" cy="718445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直線コネクタ 62"/>
                  <p:cNvCxnSpPr/>
                  <p:nvPr/>
                </p:nvCxnSpPr>
                <p:spPr>
                  <a:xfrm>
                    <a:off x="7697316" y="1895707"/>
                    <a:ext cx="0" cy="1029237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線コネクタ 63"/>
                  <p:cNvCxnSpPr/>
                  <p:nvPr/>
                </p:nvCxnSpPr>
                <p:spPr>
                  <a:xfrm>
                    <a:off x="8418203" y="2193001"/>
                    <a:ext cx="0" cy="718445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円/楕円 64"/>
                  <p:cNvSpPr/>
                  <p:nvPr/>
                </p:nvSpPr>
                <p:spPr>
                  <a:xfrm flipH="1" flipV="1">
                    <a:off x="5475923" y="2125128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6" name="円/楕円 65"/>
                  <p:cNvSpPr/>
                  <p:nvPr/>
                </p:nvSpPr>
                <p:spPr>
                  <a:xfrm flipH="1" flipV="1">
                    <a:off x="6196995" y="2414673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7" name="円/楕円 66"/>
                  <p:cNvSpPr/>
                  <p:nvPr/>
                </p:nvSpPr>
                <p:spPr>
                  <a:xfrm flipH="1" flipV="1">
                    <a:off x="6928483" y="2128196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" name="円/楕円 67"/>
                  <p:cNvSpPr/>
                  <p:nvPr/>
                </p:nvSpPr>
                <p:spPr>
                  <a:xfrm flipH="1" flipV="1">
                    <a:off x="7658159" y="1816837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" name="円/楕円 68"/>
                  <p:cNvSpPr/>
                  <p:nvPr/>
                </p:nvSpPr>
                <p:spPr>
                  <a:xfrm flipH="1" flipV="1">
                    <a:off x="8380487" y="2118829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4" name="グループ化 43"/>
                <p:cNvGrpSpPr/>
                <p:nvPr/>
              </p:nvGrpSpPr>
              <p:grpSpPr>
                <a:xfrm>
                  <a:off x="5302738" y="3573016"/>
                  <a:ext cx="2980594" cy="1163855"/>
                  <a:chOff x="5302738" y="3573016"/>
                  <a:chExt cx="2980594" cy="1163855"/>
                </a:xfrm>
              </p:grpSpPr>
              <p:cxnSp>
                <p:nvCxnSpPr>
                  <p:cNvPr id="45" name="直線コネクタ 44"/>
                  <p:cNvCxnSpPr/>
                  <p:nvPr/>
                </p:nvCxnSpPr>
                <p:spPr>
                  <a:xfrm>
                    <a:off x="7553540" y="3883034"/>
                    <a:ext cx="687490" cy="410836"/>
                  </a:xfrm>
                  <a:prstGeom prst="line">
                    <a:avLst/>
                  </a:prstGeom>
                  <a:ln w="285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直線コネクタ 45"/>
                  <p:cNvCxnSpPr/>
                  <p:nvPr/>
                </p:nvCxnSpPr>
                <p:spPr>
                  <a:xfrm>
                    <a:off x="5364564" y="4312233"/>
                    <a:ext cx="681978" cy="393740"/>
                  </a:xfrm>
                  <a:prstGeom prst="line">
                    <a:avLst/>
                  </a:prstGeom>
                  <a:ln w="285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直線矢印コネクタ 46"/>
                  <p:cNvCxnSpPr/>
                  <p:nvPr/>
                </p:nvCxnSpPr>
                <p:spPr>
                  <a:xfrm>
                    <a:off x="5343501" y="3581369"/>
                    <a:ext cx="0" cy="670911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prstDash val="sys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円/楕円 47"/>
                  <p:cNvSpPr/>
                  <p:nvPr/>
                </p:nvSpPr>
                <p:spPr>
                  <a:xfrm flipH="1" flipV="1">
                    <a:off x="5302738" y="4254300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9" name="直線矢印コネクタ 48"/>
                  <p:cNvCxnSpPr/>
                  <p:nvPr/>
                </p:nvCxnSpPr>
                <p:spPr>
                  <a:xfrm>
                    <a:off x="6063086" y="3607605"/>
                    <a:ext cx="0" cy="1053917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prstDash val="sys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円/楕円 49"/>
                  <p:cNvSpPr/>
                  <p:nvPr/>
                </p:nvSpPr>
                <p:spPr>
                  <a:xfrm flipH="1" flipV="1">
                    <a:off x="6021371" y="4656510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1" name="直線矢印コネクタ 50"/>
                  <p:cNvCxnSpPr/>
                  <p:nvPr/>
                </p:nvCxnSpPr>
                <p:spPr>
                  <a:xfrm>
                    <a:off x="7522821" y="3600419"/>
                    <a:ext cx="0" cy="224821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prstDash val="sys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直線矢印コネクタ 51"/>
                  <p:cNvCxnSpPr/>
                  <p:nvPr/>
                </p:nvCxnSpPr>
                <p:spPr>
                  <a:xfrm>
                    <a:off x="8242580" y="3588989"/>
                    <a:ext cx="0" cy="670911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prstDash val="sys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円/楕円 52"/>
                  <p:cNvSpPr/>
                  <p:nvPr/>
                </p:nvSpPr>
                <p:spPr>
                  <a:xfrm flipH="1" flipV="1">
                    <a:off x="8202971" y="4257630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4" name="直線矢印コネクタ 53"/>
                  <p:cNvCxnSpPr/>
                  <p:nvPr/>
                </p:nvCxnSpPr>
                <p:spPr>
                  <a:xfrm>
                    <a:off x="6793040" y="3573016"/>
                    <a:ext cx="0" cy="686564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prstDash val="sysDot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直線コネクタ 54"/>
                  <p:cNvCxnSpPr/>
                  <p:nvPr/>
                </p:nvCxnSpPr>
                <p:spPr>
                  <a:xfrm flipV="1">
                    <a:off x="6096084" y="3882410"/>
                    <a:ext cx="1413257" cy="815944"/>
                  </a:xfrm>
                  <a:prstGeom prst="line">
                    <a:avLst/>
                  </a:prstGeom>
                  <a:ln w="285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円/楕円 55"/>
                  <p:cNvSpPr/>
                  <p:nvPr/>
                </p:nvSpPr>
                <p:spPr>
                  <a:xfrm flipH="1" flipV="1">
                    <a:off x="7481002" y="3832320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7" name="円/楕円 56"/>
                  <p:cNvSpPr/>
                  <p:nvPr/>
                </p:nvSpPr>
                <p:spPr>
                  <a:xfrm flipH="1" flipV="1">
                    <a:off x="6753255" y="4259900"/>
                    <a:ext cx="80361" cy="80361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41" name="直線コネクタ 40"/>
              <p:cNvCxnSpPr/>
              <p:nvPr/>
            </p:nvCxnSpPr>
            <p:spPr>
              <a:xfrm>
                <a:off x="4932040" y="4582763"/>
                <a:ext cx="0" cy="792801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7831571" y="4598995"/>
                <a:ext cx="0" cy="773872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テキスト ボックス 3"/>
            <p:cNvSpPr txBox="1"/>
            <p:nvPr/>
          </p:nvSpPr>
          <p:spPr>
            <a:xfrm>
              <a:off x="6034696" y="4511966"/>
              <a:ext cx="864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1/</a:t>
              </a:r>
              <a:r>
                <a:rPr kumimoji="1" lang="en-US" altLang="ja-JP" dirty="0" err="1" smtClean="0"/>
                <a:t>Δf</a:t>
              </a:r>
              <a:r>
                <a:rPr kumimoji="1" lang="en-US" altLang="ja-JP" baseline="-25000" dirty="0" err="1" smtClean="0"/>
                <a:t>rep</a:t>
              </a:r>
              <a:endParaRPr kumimoji="1" lang="ja-JP" altLang="en-US" baseline="-25000" dirty="0"/>
            </a:p>
          </p:txBody>
        </p:sp>
        <p:sp>
          <p:nvSpPr>
            <p:cNvPr id="4102" name="テキスト ボックス 4101"/>
            <p:cNvSpPr txBox="1"/>
            <p:nvPr/>
          </p:nvSpPr>
          <p:spPr>
            <a:xfrm>
              <a:off x="4644008" y="1691300"/>
              <a:ext cx="9226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rgbClr val="0070C0"/>
                  </a:solidFill>
                  <a:latin typeface="Century" pitchFamily="18" charset="0"/>
                </a:rPr>
                <a:t>THz</a:t>
              </a:r>
              <a:r>
                <a:rPr kumimoji="1" lang="ja-JP" altLang="en-US" dirty="0" smtClean="0">
                  <a:solidFill>
                    <a:srgbClr val="0070C0"/>
                  </a:solidFill>
                  <a:latin typeface="Century" pitchFamily="18" charset="0"/>
                </a:rPr>
                <a:t>　</a:t>
              </a:r>
              <a:r>
                <a:rPr kumimoji="1" lang="en-US" altLang="ja-JP" dirty="0" smtClean="0">
                  <a:solidFill>
                    <a:srgbClr val="0070C0"/>
                  </a:solidFill>
                  <a:latin typeface="Century" pitchFamily="18" charset="0"/>
                </a:rPr>
                <a:t>pulse</a:t>
              </a:r>
              <a:endParaRPr kumimoji="1" lang="ja-JP" altLang="en-US" dirty="0">
                <a:solidFill>
                  <a:srgbClr val="0070C0"/>
                </a:solidFill>
                <a:latin typeface="Century" pitchFamily="18" charset="0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4716016" y="2785447"/>
              <a:ext cx="8124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Probe</a:t>
              </a:r>
            </a:p>
            <a:p>
              <a:pPr algn="ctr"/>
              <a:r>
                <a:rPr kumimoji="1" lang="en-US" altLang="ja-JP" dirty="0" smtClean="0"/>
                <a:t>pulse</a:t>
              </a:r>
              <a:endParaRPr kumimoji="1" lang="ja-JP" altLang="en-US" dirty="0"/>
            </a:p>
          </p:txBody>
        </p:sp>
        <p:sp>
          <p:nvSpPr>
            <p:cNvPr id="4103" name="テキスト ボックス 4102"/>
            <p:cNvSpPr txBox="1"/>
            <p:nvPr/>
          </p:nvSpPr>
          <p:spPr>
            <a:xfrm>
              <a:off x="4493318" y="3804343"/>
              <a:ext cx="13028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/>
                <a:t>m</a:t>
              </a:r>
              <a:r>
                <a:rPr kumimoji="1" lang="en-US" altLang="ja-JP" dirty="0" smtClean="0"/>
                <a:t>easured</a:t>
              </a:r>
            </a:p>
            <a:p>
              <a:pPr algn="ctr"/>
              <a:r>
                <a:rPr kumimoji="1" lang="en-US" altLang="ja-JP" dirty="0" smtClean="0"/>
                <a:t>signal</a:t>
              </a:r>
              <a:endParaRPr kumimoji="1" lang="ja-JP" altLang="en-US" dirty="0"/>
            </a:p>
          </p:txBody>
        </p:sp>
      </p:grpSp>
      <p:sp>
        <p:nvSpPr>
          <p:cNvPr id="4105" name="テキスト ボックス 4104"/>
          <p:cNvSpPr txBox="1"/>
          <p:nvPr/>
        </p:nvSpPr>
        <p:spPr>
          <a:xfrm>
            <a:off x="21848" y="4164440"/>
            <a:ext cx="5340068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・ 機械式ステージが不要</a:t>
            </a:r>
            <a:endParaRPr kumimoji="1" lang="en-US" altLang="ja-JP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・ 光路長を合わせる必要がない</a:t>
            </a:r>
            <a:endParaRPr lang="en-US" altLang="ja-JP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・ 長い測定時間窓の取得が可能</a:t>
            </a:r>
            <a:endParaRPr kumimoji="1" lang="en-US" altLang="ja-JP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→周波数分解能が高い</a:t>
            </a:r>
            <a:endParaRPr lang="en-US" altLang="ja-JP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・ 実時間測定が可能（</a:t>
            </a:r>
            <a:r>
              <a:rPr kumimoji="1" lang="en-US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周期＝</a:t>
            </a:r>
            <a:r>
              <a:rPr lang="en-US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1" lang="en-US" altLang="ja-JP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8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kumimoji="1" lang="ja-JP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6" name="テキスト ボックス 4105"/>
          <p:cNvSpPr txBox="1"/>
          <p:nvPr/>
        </p:nvSpPr>
        <p:spPr>
          <a:xfrm>
            <a:off x="5436096" y="5176226"/>
            <a:ext cx="3570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+mj-ea"/>
                <a:ea typeface="+mj-ea"/>
              </a:rPr>
              <a:t>ピコ秒オーダーの時間波形を</a:t>
            </a:r>
            <a:r>
              <a:rPr lang="ja-JP" altLang="en-US" sz="2400" b="1" dirty="0">
                <a:latin typeface="+mj-ea"/>
                <a:ea typeface="+mj-ea"/>
              </a:rPr>
              <a:t>マイクロ</a:t>
            </a:r>
            <a:r>
              <a:rPr lang="ja-JP" altLang="en-US" sz="2400" b="1" dirty="0" smtClean="0">
                <a:latin typeface="+mj-ea"/>
                <a:ea typeface="+mj-ea"/>
              </a:rPr>
              <a:t>秒オーダーまで時間スケールを拡大</a:t>
            </a:r>
            <a:endParaRPr kumimoji="1" lang="en-US" altLang="ja-JP" sz="2400" b="1" dirty="0" smtClean="0">
              <a:latin typeface="+mj-ea"/>
              <a:ea typeface="+mj-ea"/>
            </a:endParaRPr>
          </a:p>
        </p:txBody>
      </p:sp>
      <p:cxnSp>
        <p:nvCxnSpPr>
          <p:cNvPr id="119" name="直線コネクタ 118"/>
          <p:cNvCxnSpPr/>
          <p:nvPr/>
        </p:nvCxnSpPr>
        <p:spPr>
          <a:xfrm>
            <a:off x="6555664" y="1759844"/>
            <a:ext cx="0" cy="134006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2" name="直線矢印コネクタ 4111"/>
          <p:cNvCxnSpPr/>
          <p:nvPr/>
        </p:nvCxnSpPr>
        <p:spPr>
          <a:xfrm>
            <a:off x="6306353" y="2602774"/>
            <a:ext cx="234797" cy="11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>
          <a:xfrm flipH="1">
            <a:off x="6635907" y="2614222"/>
            <a:ext cx="1983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>
            <a:off x="6989484" y="2608498"/>
            <a:ext cx="1877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 flipH="1">
            <a:off x="7378263" y="2614222"/>
            <a:ext cx="18529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7177276" y="1752493"/>
            <a:ext cx="0" cy="134006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7836166" y="1762125"/>
            <a:ext cx="0" cy="134006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/>
          <p:nvPr/>
        </p:nvCxnSpPr>
        <p:spPr>
          <a:xfrm>
            <a:off x="7640691" y="2612816"/>
            <a:ext cx="18779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H="1">
            <a:off x="8114576" y="2618540"/>
            <a:ext cx="18529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テキスト ボックス 119"/>
              <p:cNvSpPr txBox="1"/>
              <p:nvPr/>
            </p:nvSpPr>
            <p:spPr>
              <a:xfrm>
                <a:off x="5582726" y="4588803"/>
                <a:ext cx="3414538" cy="691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000" dirty="0" smtClean="0">
                    <a:solidFill>
                      <a:schemeClr val="tx1"/>
                    </a:solidFill>
                  </a:rPr>
                  <a:t>時間スケール拡大率</a:t>
                </a:r>
                <a:r>
                  <a:rPr lang="ja-JP" altLang="en-US" sz="2000" dirty="0">
                    <a:solidFill>
                      <a:schemeClr val="tx1"/>
                    </a:solidFill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𝑟𝑒𝑝</m:t>
                            </m:r>
                            <m:r>
                              <a:rPr kumimoji="1" lang="en-US" altLang="ja-JP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kumimoji="1" lang="en-US" altLang="ja-JP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Δ</m:t>
                        </m:r>
                        <m:r>
                          <a:rPr kumimoji="1" lang="ja-JP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m:rPr>
                            <m:nor/>
                          </m:rPr>
                          <a:rPr lang="en-US" altLang="ja-JP" sz="200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rep</m:t>
                        </m:r>
                      </m:den>
                    </m:f>
                  </m:oMath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0" name="テキスト ボックス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726" y="4588803"/>
                <a:ext cx="3414538" cy="6912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6971139" y="4209460"/>
            <a:ext cx="1921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Δf</a:t>
            </a:r>
            <a:r>
              <a:rPr lang="en-US" altLang="ja-JP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f</a:t>
            </a:r>
            <a:r>
              <a:rPr kumimoji="1" lang="en-US" altLang="ja-JP" baseline="-25000" dirty="0" smtClean="0"/>
              <a:t>rep1</a:t>
            </a:r>
            <a:r>
              <a:rPr kumimoji="1" lang="en-US" altLang="ja-JP" dirty="0" smtClean="0"/>
              <a:t>-f</a:t>
            </a:r>
            <a:r>
              <a:rPr kumimoji="1" lang="en-US" altLang="ja-JP" baseline="-25000" dirty="0" smtClean="0"/>
              <a:t>rep2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334621" y="6362907"/>
            <a:ext cx="3948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ja-JP" sz="1400" dirty="0"/>
              <a:t>ref) T. Yasui et al., Appl. Phys. Lett. </a:t>
            </a:r>
            <a:r>
              <a:rPr lang="fr-FR" altLang="ja-JP" sz="1400" dirty="0" smtClean="0"/>
              <a:t>87, 061101 </a:t>
            </a:r>
            <a:r>
              <a:rPr lang="fr-FR" altLang="ja-JP" sz="1400" dirty="0"/>
              <a:t>(2005). </a:t>
            </a:r>
            <a:endParaRPr lang="ja-JP" altLang="en-US" sz="1400" dirty="0"/>
          </a:p>
        </p:txBody>
      </p:sp>
      <p:sp>
        <p:nvSpPr>
          <p:cNvPr id="4096" name="テキスト ボックス 4095"/>
          <p:cNvSpPr txBox="1"/>
          <p:nvPr/>
        </p:nvSpPr>
        <p:spPr>
          <a:xfrm>
            <a:off x="1059220" y="1445572"/>
            <a:ext cx="27964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Slightly difference of mode-locked </a:t>
            </a:r>
            <a:r>
              <a:rPr kumimoji="1"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frequnency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正方形/長方形 4099"/>
          <p:cNvSpPr/>
          <p:nvPr/>
        </p:nvSpPr>
        <p:spPr>
          <a:xfrm>
            <a:off x="2152897" y="795768"/>
            <a:ext cx="4549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b="1" dirty="0">
                <a:latin typeface="Times New Roman" pitchFamily="18" charset="0"/>
                <a:cs typeface="Times New Roman" pitchFamily="18" charset="0"/>
              </a:rPr>
              <a:t>(ASOPS-THz-TDS)</a:t>
            </a:r>
            <a:endParaRPr lang="ja-JP" altLang="en-US" sz="4000" dirty="0"/>
          </a:p>
        </p:txBody>
      </p:sp>
      <p:sp>
        <p:nvSpPr>
          <p:cNvPr id="4107" name="左カーブ矢印 4106"/>
          <p:cNvSpPr/>
          <p:nvPr/>
        </p:nvSpPr>
        <p:spPr bwMode="auto">
          <a:xfrm rot="20692335">
            <a:off x="3956834" y="1696781"/>
            <a:ext cx="288032" cy="442739"/>
          </a:xfrm>
          <a:prstGeom prst="curved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132" name="左カーブ矢印 131"/>
          <p:cNvSpPr/>
          <p:nvPr/>
        </p:nvSpPr>
        <p:spPr bwMode="auto">
          <a:xfrm rot="907665" flipH="1">
            <a:off x="657068" y="1703902"/>
            <a:ext cx="288032" cy="442739"/>
          </a:xfrm>
          <a:prstGeom prst="curvedLef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2806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7320"/>
              </p:ext>
            </p:extLst>
          </p:nvPr>
        </p:nvGraphicFramePr>
        <p:xfrm>
          <a:off x="1022399" y="1662188"/>
          <a:ext cx="7704856" cy="51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25714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5714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-81004" y="188640"/>
            <a:ext cx="9251508" cy="1080120"/>
          </a:xfrm>
        </p:spPr>
        <p:txBody>
          <a:bodyPr/>
          <a:lstStyle/>
          <a:p>
            <a:r>
              <a:rPr kumimoji="1" lang="en-US" altLang="ja-JP" sz="4000" b="1" dirty="0" smtClean="0"/>
              <a:t>ASOPS-THz-TDS</a:t>
            </a:r>
            <a:r>
              <a:rPr kumimoji="1" lang="ja-JP" altLang="en-US" sz="4000" b="1" dirty="0" smtClean="0"/>
              <a:t>における信号の流れ</a:t>
            </a:r>
            <a:endParaRPr kumimoji="1" lang="ja-JP" altLang="en-US" sz="4000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946115" y="1770819"/>
            <a:ext cx="3389610" cy="2490339"/>
            <a:chOff x="1199323" y="1515929"/>
            <a:chExt cx="3389610" cy="2490339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1607876" y="1866947"/>
              <a:ext cx="2727055" cy="1676109"/>
              <a:chOff x="4954218" y="1422749"/>
              <a:chExt cx="2007222" cy="648072"/>
            </a:xfrm>
          </p:grpSpPr>
          <p:cxnSp>
            <p:nvCxnSpPr>
              <p:cNvPr id="44" name="直線コネクタ 43"/>
              <p:cNvCxnSpPr/>
              <p:nvPr/>
            </p:nvCxnSpPr>
            <p:spPr>
              <a:xfrm>
                <a:off x="4954218" y="1752055"/>
                <a:ext cx="974506" cy="0"/>
              </a:xfrm>
              <a:prstGeom prst="line">
                <a:avLst/>
              </a:prstGeom>
              <a:ln w="349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420000">
                <a:off x="6099004" y="1422749"/>
                <a:ext cx="0" cy="648072"/>
              </a:xfrm>
              <a:prstGeom prst="line">
                <a:avLst/>
              </a:prstGeom>
              <a:ln w="349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5926912" y="1748421"/>
                <a:ext cx="83428" cy="311359"/>
              </a:xfrm>
              <a:prstGeom prst="line">
                <a:avLst/>
              </a:prstGeom>
              <a:ln w="349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6182885" y="1432563"/>
                <a:ext cx="87340" cy="325958"/>
              </a:xfrm>
              <a:prstGeom prst="line">
                <a:avLst/>
              </a:prstGeom>
              <a:ln w="349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6268493" y="1754574"/>
                <a:ext cx="692947" cy="0"/>
              </a:xfrm>
              <a:prstGeom prst="line">
                <a:avLst/>
              </a:prstGeom>
              <a:ln w="349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線矢印コネクタ 55"/>
            <p:cNvCxnSpPr/>
            <p:nvPr/>
          </p:nvCxnSpPr>
          <p:spPr>
            <a:xfrm flipV="1">
              <a:off x="1605402" y="1515929"/>
              <a:ext cx="0" cy="21235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1609325" y="3645024"/>
              <a:ext cx="2979608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テキスト ボックス 90"/>
            <p:cNvSpPr txBox="1"/>
            <p:nvPr/>
          </p:nvSpPr>
          <p:spPr>
            <a:xfrm>
              <a:off x="3889104" y="3606158"/>
              <a:ext cx="666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/>
                <a:t>time</a:t>
              </a:r>
              <a:endParaRPr kumimoji="1" lang="ja-JP" altLang="en-US" sz="2000" dirty="0"/>
            </a:p>
          </p:txBody>
        </p:sp>
        <p:sp>
          <p:nvSpPr>
            <p:cNvPr id="92" name="テキスト ボックス 91"/>
            <p:cNvSpPr txBox="1"/>
            <p:nvPr/>
          </p:nvSpPr>
          <p:spPr>
            <a:xfrm rot="10800000">
              <a:off x="1199323" y="1898373"/>
              <a:ext cx="461665" cy="163843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electric field</a:t>
              </a:r>
              <a:endParaRPr kumimoji="1" lang="ja-JP" altLang="en-US" dirty="0"/>
            </a:p>
          </p:txBody>
        </p:sp>
        <p:cxnSp>
          <p:nvCxnSpPr>
            <p:cNvPr id="24" name="直線矢印コネクタ 23"/>
            <p:cNvCxnSpPr/>
            <p:nvPr/>
          </p:nvCxnSpPr>
          <p:spPr bwMode="auto">
            <a:xfrm>
              <a:off x="2647233" y="2324497"/>
              <a:ext cx="564232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3" name="直線矢印コネクタ 92"/>
            <p:cNvCxnSpPr/>
            <p:nvPr/>
          </p:nvCxnSpPr>
          <p:spPr bwMode="auto">
            <a:xfrm flipH="1">
              <a:off x="3334504" y="2324497"/>
              <a:ext cx="564232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4" name="テキスト ボックス 93"/>
            <p:cNvSpPr txBox="1"/>
            <p:nvPr/>
          </p:nvSpPr>
          <p:spPr>
            <a:xfrm>
              <a:off x="1872880" y="1595412"/>
              <a:ext cx="157321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altLang="ja-JP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b="1" dirty="0" smtClean="0"/>
                <a:t>オーダー</a:t>
              </a:r>
              <a:endParaRPr kumimoji="1" lang="ja-JP" altLang="en-US" b="1" dirty="0"/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5334471" y="1733060"/>
            <a:ext cx="3353034" cy="2494405"/>
            <a:chOff x="1609771" y="1550729"/>
            <a:chExt cx="3353034" cy="2494405"/>
          </a:xfrm>
        </p:grpSpPr>
        <p:grpSp>
          <p:nvGrpSpPr>
            <p:cNvPr id="96" name="グループ化 95"/>
            <p:cNvGrpSpPr/>
            <p:nvPr/>
          </p:nvGrpSpPr>
          <p:grpSpPr>
            <a:xfrm>
              <a:off x="2049568" y="1866947"/>
              <a:ext cx="2726265" cy="1676109"/>
              <a:chOff x="5279325" y="1422749"/>
              <a:chExt cx="2006641" cy="648072"/>
            </a:xfrm>
          </p:grpSpPr>
          <p:cxnSp>
            <p:nvCxnSpPr>
              <p:cNvPr id="104" name="直線コネクタ 103"/>
              <p:cNvCxnSpPr/>
              <p:nvPr/>
            </p:nvCxnSpPr>
            <p:spPr>
              <a:xfrm>
                <a:off x="5279325" y="1752055"/>
                <a:ext cx="922306" cy="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 rot="420000">
                <a:off x="6378061" y="1422749"/>
                <a:ext cx="0" cy="648072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>
                <a:off x="6205970" y="1748421"/>
                <a:ext cx="83428" cy="311359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>
                <a:off x="6461943" y="1432563"/>
                <a:ext cx="87340" cy="325958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6547551" y="1754574"/>
                <a:ext cx="738415" cy="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直線矢印コネクタ 96"/>
            <p:cNvCxnSpPr/>
            <p:nvPr/>
          </p:nvCxnSpPr>
          <p:spPr>
            <a:xfrm flipV="1">
              <a:off x="2050227" y="1605422"/>
              <a:ext cx="0" cy="203409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直線矢印コネクタ 97"/>
            <p:cNvCxnSpPr/>
            <p:nvPr/>
          </p:nvCxnSpPr>
          <p:spPr>
            <a:xfrm>
              <a:off x="2049400" y="3645024"/>
              <a:ext cx="291340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テキスト ボックス 98"/>
            <p:cNvSpPr txBox="1"/>
            <p:nvPr/>
          </p:nvSpPr>
          <p:spPr>
            <a:xfrm>
              <a:off x="4294340" y="3645024"/>
              <a:ext cx="666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/>
                <a:t>time</a:t>
              </a:r>
              <a:endParaRPr kumimoji="1" lang="ja-JP" altLang="en-US" sz="2000" dirty="0"/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 rot="10800000">
              <a:off x="1609771" y="1811987"/>
              <a:ext cx="461665" cy="163843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electric field</a:t>
              </a:r>
              <a:endParaRPr kumimoji="1" lang="ja-JP" altLang="en-US" dirty="0"/>
            </a:p>
          </p:txBody>
        </p:sp>
        <p:cxnSp>
          <p:nvCxnSpPr>
            <p:cNvPr id="101" name="直線矢印コネクタ 100"/>
            <p:cNvCxnSpPr/>
            <p:nvPr/>
          </p:nvCxnSpPr>
          <p:spPr bwMode="auto">
            <a:xfrm>
              <a:off x="3007540" y="2324497"/>
              <a:ext cx="564232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2" name="直線矢印コネクタ 101"/>
            <p:cNvCxnSpPr/>
            <p:nvPr/>
          </p:nvCxnSpPr>
          <p:spPr bwMode="auto">
            <a:xfrm flipH="1">
              <a:off x="3715753" y="2324497"/>
              <a:ext cx="564232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3" name="テキスト ボックス 102"/>
            <p:cNvSpPr txBox="1"/>
            <p:nvPr/>
          </p:nvSpPr>
          <p:spPr>
            <a:xfrm>
              <a:off x="2287191" y="1550729"/>
              <a:ext cx="15732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ja-JP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altLang="ja-JP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b="1" dirty="0" smtClean="0"/>
                <a:t>オーダー</a:t>
              </a:r>
              <a:endParaRPr kumimoji="1" lang="ja-JP" altLang="en-US" b="1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368337" y="4500105"/>
            <a:ext cx="3369494" cy="2274651"/>
            <a:chOff x="5368337" y="4500105"/>
            <a:chExt cx="3369494" cy="2274651"/>
          </a:xfrm>
        </p:grpSpPr>
        <p:grpSp>
          <p:nvGrpSpPr>
            <p:cNvPr id="123" name="グループ化 122"/>
            <p:cNvGrpSpPr/>
            <p:nvPr/>
          </p:nvGrpSpPr>
          <p:grpSpPr>
            <a:xfrm>
              <a:off x="5368337" y="4500105"/>
              <a:ext cx="3369494" cy="2274651"/>
              <a:chOff x="1386350" y="1770483"/>
              <a:chExt cx="3369494" cy="2274651"/>
            </a:xfrm>
          </p:grpSpPr>
          <p:cxnSp>
            <p:nvCxnSpPr>
              <p:cNvPr id="125" name="直線矢印コネクタ 124"/>
              <p:cNvCxnSpPr/>
              <p:nvPr/>
            </p:nvCxnSpPr>
            <p:spPr>
              <a:xfrm flipV="1">
                <a:off x="1792429" y="1770483"/>
                <a:ext cx="0" cy="186903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直線矢印コネクタ 125"/>
              <p:cNvCxnSpPr/>
              <p:nvPr/>
            </p:nvCxnSpPr>
            <p:spPr>
              <a:xfrm>
                <a:off x="1809047" y="3645024"/>
                <a:ext cx="289949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7" name="テキスト ボックス 126"/>
              <p:cNvSpPr txBox="1"/>
              <p:nvPr/>
            </p:nvSpPr>
            <p:spPr>
              <a:xfrm>
                <a:off x="2080972" y="3645024"/>
                <a:ext cx="26748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ja-JP" sz="2000" dirty="0"/>
                  <a:t>f</a:t>
                </a:r>
                <a:r>
                  <a:rPr kumimoji="1" lang="en-US" altLang="ja-JP" sz="2000" dirty="0" smtClean="0"/>
                  <a:t>requency [</a:t>
                </a:r>
                <a:r>
                  <a:rPr kumimoji="1" lang="en-US" altLang="ja-JP" sz="2000" dirty="0" smtClean="0">
                    <a:solidFill>
                      <a:srgbClr val="FF0000"/>
                    </a:solidFill>
                  </a:rPr>
                  <a:t>MHz</a:t>
                </a:r>
                <a:r>
                  <a:rPr kumimoji="1" lang="en-US" altLang="ja-JP" sz="2000" dirty="0" smtClean="0"/>
                  <a:t>]</a:t>
                </a:r>
                <a:endParaRPr kumimoji="1" lang="ja-JP" altLang="en-US" sz="2000" dirty="0"/>
              </a:p>
            </p:txBody>
          </p:sp>
          <p:sp>
            <p:nvSpPr>
              <p:cNvPr id="128" name="テキスト ボックス 127"/>
              <p:cNvSpPr txBox="1"/>
              <p:nvPr/>
            </p:nvSpPr>
            <p:spPr>
              <a:xfrm rot="10800000">
                <a:off x="1386350" y="1898373"/>
                <a:ext cx="461665" cy="163843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amplitude</a:t>
                </a:r>
                <a:endParaRPr kumimoji="1" lang="ja-JP" altLang="en-US" dirty="0"/>
              </a:p>
            </p:txBody>
          </p:sp>
        </p:grpSp>
        <p:sp>
          <p:nvSpPr>
            <p:cNvPr id="138" name="フリーフォーム 137"/>
            <p:cNvSpPr/>
            <p:nvPr/>
          </p:nvSpPr>
          <p:spPr bwMode="auto">
            <a:xfrm>
              <a:off x="5780723" y="4913791"/>
              <a:ext cx="2514484" cy="1462667"/>
            </a:xfrm>
            <a:custGeom>
              <a:avLst/>
              <a:gdLst>
                <a:gd name="connsiteX0" fmla="*/ 0 w 1506071"/>
                <a:gd name="connsiteY0" fmla="*/ 981643 h 995090"/>
                <a:gd name="connsiteX1" fmla="*/ 537883 w 1506071"/>
                <a:gd name="connsiteY1" fmla="*/ 7 h 995090"/>
                <a:gd name="connsiteX2" fmla="*/ 1506071 w 1506071"/>
                <a:gd name="connsiteY2" fmla="*/ 995090 h 99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6071" h="995090">
                  <a:moveTo>
                    <a:pt x="0" y="981643"/>
                  </a:moveTo>
                  <a:cubicBezTo>
                    <a:pt x="143435" y="489704"/>
                    <a:pt x="286871" y="-2234"/>
                    <a:pt x="537883" y="7"/>
                  </a:cubicBezTo>
                  <a:cubicBezTo>
                    <a:pt x="788895" y="2248"/>
                    <a:pt x="1147483" y="498669"/>
                    <a:pt x="1506071" y="99509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949657" y="4500105"/>
            <a:ext cx="3478327" cy="2284936"/>
            <a:chOff x="1248265" y="4322701"/>
            <a:chExt cx="3478327" cy="2284936"/>
          </a:xfrm>
        </p:grpSpPr>
        <p:grpSp>
          <p:nvGrpSpPr>
            <p:cNvPr id="109" name="グループ化 108"/>
            <p:cNvGrpSpPr/>
            <p:nvPr/>
          </p:nvGrpSpPr>
          <p:grpSpPr>
            <a:xfrm>
              <a:off x="1248265" y="4322701"/>
              <a:ext cx="3289868" cy="1874541"/>
              <a:chOff x="1182390" y="1770483"/>
              <a:chExt cx="3289868" cy="1874541"/>
            </a:xfrm>
          </p:grpSpPr>
          <p:cxnSp>
            <p:nvCxnSpPr>
              <p:cNvPr id="111" name="直線矢印コネクタ 110"/>
              <p:cNvCxnSpPr/>
              <p:nvPr/>
            </p:nvCxnSpPr>
            <p:spPr>
              <a:xfrm flipV="1">
                <a:off x="1588469" y="1770483"/>
                <a:ext cx="0" cy="186903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直線矢印コネクタ 111"/>
              <p:cNvCxnSpPr/>
              <p:nvPr/>
            </p:nvCxnSpPr>
            <p:spPr>
              <a:xfrm>
                <a:off x="1590372" y="3645024"/>
                <a:ext cx="2881886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4" name="テキスト ボックス 113"/>
              <p:cNvSpPr txBox="1"/>
              <p:nvPr/>
            </p:nvSpPr>
            <p:spPr>
              <a:xfrm rot="10800000">
                <a:off x="1182390" y="1898373"/>
                <a:ext cx="461665" cy="1638437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amplitude</a:t>
                </a:r>
                <a:endParaRPr kumimoji="1" lang="ja-JP" altLang="en-US" dirty="0"/>
              </a:p>
            </p:txBody>
          </p:sp>
        </p:grpSp>
        <p:sp>
          <p:nvSpPr>
            <p:cNvPr id="137" name="テキスト ボックス 136"/>
            <p:cNvSpPr txBox="1"/>
            <p:nvPr/>
          </p:nvSpPr>
          <p:spPr>
            <a:xfrm>
              <a:off x="2051720" y="6207527"/>
              <a:ext cx="26748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000" dirty="0"/>
                <a:t>f</a:t>
              </a:r>
              <a:r>
                <a:rPr kumimoji="1" lang="en-US" altLang="ja-JP" sz="2000" dirty="0" smtClean="0"/>
                <a:t>requency [THz]</a:t>
              </a:r>
              <a:endParaRPr kumimoji="1" lang="ja-JP" altLang="en-US" sz="2000" dirty="0"/>
            </a:p>
          </p:txBody>
        </p:sp>
        <p:sp>
          <p:nvSpPr>
            <p:cNvPr id="139" name="フリーフォーム 138"/>
            <p:cNvSpPr/>
            <p:nvPr/>
          </p:nvSpPr>
          <p:spPr bwMode="auto">
            <a:xfrm>
              <a:off x="1670788" y="4671550"/>
              <a:ext cx="2511746" cy="1538603"/>
            </a:xfrm>
            <a:custGeom>
              <a:avLst/>
              <a:gdLst>
                <a:gd name="connsiteX0" fmla="*/ 0 w 1506071"/>
                <a:gd name="connsiteY0" fmla="*/ 981643 h 995090"/>
                <a:gd name="connsiteX1" fmla="*/ 537883 w 1506071"/>
                <a:gd name="connsiteY1" fmla="*/ 7 h 995090"/>
                <a:gd name="connsiteX2" fmla="*/ 1506071 w 1506071"/>
                <a:gd name="connsiteY2" fmla="*/ 995090 h 99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6071" h="995090">
                  <a:moveTo>
                    <a:pt x="0" y="981643"/>
                  </a:moveTo>
                  <a:cubicBezTo>
                    <a:pt x="143435" y="489704"/>
                    <a:pt x="286871" y="-2234"/>
                    <a:pt x="537883" y="7"/>
                  </a:cubicBezTo>
                  <a:cubicBezTo>
                    <a:pt x="788895" y="2248"/>
                    <a:pt x="1147483" y="498669"/>
                    <a:pt x="1506071" y="995090"/>
                  </a:cubicBezTo>
                </a:path>
              </a:pathLst>
            </a:cu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</p:grpSp>
      <p:sp>
        <p:nvSpPr>
          <p:cNvPr id="27" name="下矢印 26"/>
          <p:cNvSpPr/>
          <p:nvPr/>
        </p:nvSpPr>
        <p:spPr bwMode="auto">
          <a:xfrm>
            <a:off x="6542720" y="3899125"/>
            <a:ext cx="617614" cy="815372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140" name="下矢印 139"/>
          <p:cNvSpPr/>
          <p:nvPr/>
        </p:nvSpPr>
        <p:spPr bwMode="auto">
          <a:xfrm rot="5400000">
            <a:off x="4459614" y="5206818"/>
            <a:ext cx="617614" cy="867309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08758" y="3966444"/>
            <a:ext cx="85069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F.T.</a:t>
            </a:r>
            <a:endParaRPr kumimoji="1" lang="ja-JP" altLang="en-US" sz="3200" dirty="0"/>
          </a:p>
        </p:txBody>
      </p:sp>
      <p:sp>
        <p:nvSpPr>
          <p:cNvPr id="141" name="下矢印 140"/>
          <p:cNvSpPr/>
          <p:nvPr/>
        </p:nvSpPr>
        <p:spPr bwMode="auto">
          <a:xfrm rot="16200000">
            <a:off x="4558594" y="2590967"/>
            <a:ext cx="617614" cy="85352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正方形/長方形 141"/>
              <p:cNvSpPr/>
              <p:nvPr/>
            </p:nvSpPr>
            <p:spPr>
              <a:xfrm>
                <a:off x="4347098" y="4591077"/>
                <a:ext cx="1040606" cy="7101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dirty="0">
                          <a:latin typeface="Cambria Math"/>
                        </a:rPr>
                        <m:t>×</m:t>
                      </m:r>
                      <m:f>
                        <m:fPr>
                          <m:ctrlPr>
                            <a:rPr lang="en-US" altLang="ja-JP" b="1" i="1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b="1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1" i="1" dirty="0"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b="1" i="1" dirty="0">
                                  <a:latin typeface="Cambria Math"/>
                                </a:rPr>
                                <m:t>𝒓𝒆𝒑</m:t>
                              </m:r>
                              <m:r>
                                <a:rPr lang="en-US" altLang="ja-JP" b="1" i="1" dirty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altLang="ja-JP" b="1" dirty="0"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altLang="ja-JP" b="1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1" i="1" dirty="0"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b="1" i="1" dirty="0">
                                  <a:latin typeface="Cambria Math"/>
                                </a:rPr>
                                <m:t>𝒓𝒆𝒑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2" name="正方形/長方形 1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098" y="4591077"/>
                <a:ext cx="1040606" cy="7101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/>
          <p:cNvSpPr txBox="1"/>
          <p:nvPr/>
        </p:nvSpPr>
        <p:spPr>
          <a:xfrm>
            <a:off x="-180528" y="1877292"/>
            <a:ext cx="9869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200" dirty="0" smtClean="0"/>
              <a:t>時間領域</a:t>
            </a:r>
            <a:endParaRPr kumimoji="1" lang="ja-JP" altLang="en-US" sz="3200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-180528" y="4258831"/>
            <a:ext cx="9869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200" dirty="0" smtClean="0"/>
              <a:t>周波数領域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717742" y="1124744"/>
            <a:ext cx="2545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accent2"/>
                </a:solidFill>
              </a:rPr>
              <a:t>THz</a:t>
            </a:r>
            <a:endParaRPr kumimoji="1" lang="ja-JP" altLang="en-US" sz="3200" dirty="0">
              <a:solidFill>
                <a:schemeClr val="accent2"/>
              </a:solidFill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605455" y="1116032"/>
            <a:ext cx="2747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>
                <a:solidFill>
                  <a:srgbClr val="FF0000"/>
                </a:solidFill>
              </a:rPr>
              <a:t>RF</a:t>
            </a:r>
            <a:r>
              <a:rPr lang="ja-JP" altLang="en-US" sz="3200" dirty="0" smtClean="0">
                <a:solidFill>
                  <a:srgbClr val="FF0000"/>
                </a:solidFill>
              </a:rPr>
              <a:t>（</a:t>
            </a:r>
            <a:r>
              <a:rPr lang="en-US" altLang="ja-JP" sz="3200" dirty="0" smtClean="0">
                <a:solidFill>
                  <a:srgbClr val="FF0000"/>
                </a:solidFill>
              </a:rPr>
              <a:t>ASOPS)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45697" y="3170107"/>
            <a:ext cx="3246511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</a:rPr>
              <a:t>時間スケールが揺らぐ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正方形/長方形 62"/>
              <p:cNvSpPr/>
              <p:nvPr/>
            </p:nvSpPr>
            <p:spPr>
              <a:xfrm>
                <a:off x="4248118" y="1932571"/>
                <a:ext cx="1040606" cy="7101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dirty="0">
                          <a:latin typeface="Cambria Math"/>
                        </a:rPr>
                        <m:t>×</m:t>
                      </m:r>
                      <m:f>
                        <m:fPr>
                          <m:ctrlPr>
                            <a:rPr lang="en-US" altLang="ja-JP" b="1" i="1" dirty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b="1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1" i="1" dirty="0"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b="1" i="1" dirty="0">
                                  <a:latin typeface="Cambria Math"/>
                                </a:rPr>
                                <m:t>𝒓𝒆𝒑</m:t>
                              </m:r>
                              <m:r>
                                <a:rPr lang="en-US" altLang="ja-JP" b="1" i="1" dirty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altLang="ja-JP" b="1" dirty="0"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altLang="ja-JP" b="1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b="1" i="1" dirty="0"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b="1" i="1" dirty="0">
                                  <a:latin typeface="Cambria Math"/>
                                </a:rPr>
                                <m:t>𝒓𝒆𝒑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3" name="正方形/長方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118" y="1932571"/>
                <a:ext cx="1040606" cy="7101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テキスト ボックス 60"/>
          <p:cNvSpPr txBox="1"/>
          <p:nvPr/>
        </p:nvSpPr>
        <p:spPr>
          <a:xfrm>
            <a:off x="5796328" y="5577199"/>
            <a:ext cx="2951807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</a:rPr>
              <a:t>周波数分解能の低下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4225877" y="1858830"/>
            <a:ext cx="1114228" cy="85761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345788" y="5618255"/>
            <a:ext cx="2951807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</a:rPr>
              <a:t>周波数分解能の低下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91241" y="1668473"/>
            <a:ext cx="1440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取得波形</a:t>
            </a:r>
            <a:endParaRPr kumimoji="1" lang="ja-JP" altLang="en-US" sz="2000" b="1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46115" y="1268760"/>
            <a:ext cx="3921286" cy="5570451"/>
            <a:chOff x="946115" y="1268760"/>
            <a:chExt cx="3921286" cy="5570451"/>
          </a:xfrm>
        </p:grpSpPr>
        <p:sp>
          <p:nvSpPr>
            <p:cNvPr id="2" name="正方形/長方形 1"/>
            <p:cNvSpPr/>
            <p:nvPr/>
          </p:nvSpPr>
          <p:spPr bwMode="auto">
            <a:xfrm>
              <a:off x="946115" y="1268760"/>
              <a:ext cx="3921286" cy="5570451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charset="-128"/>
                <a:cs typeface="ＭＳ ゴシック" charset="-128"/>
              </a:endParaRPr>
            </a:p>
          </p:txBody>
        </p:sp>
        <p:grpSp>
          <p:nvGrpSpPr>
            <p:cNvPr id="62" name="グループ化 61"/>
            <p:cNvGrpSpPr/>
            <p:nvPr/>
          </p:nvGrpSpPr>
          <p:grpSpPr>
            <a:xfrm>
              <a:off x="949657" y="1417131"/>
              <a:ext cx="3872797" cy="5324237"/>
              <a:chOff x="238651" y="1121483"/>
              <a:chExt cx="3431967" cy="5066259"/>
            </a:xfrm>
          </p:grpSpPr>
          <p:grpSp>
            <p:nvGrpSpPr>
              <p:cNvPr id="65" name="グループ化 64"/>
              <p:cNvGrpSpPr/>
              <p:nvPr/>
            </p:nvGrpSpPr>
            <p:grpSpPr>
              <a:xfrm>
                <a:off x="1076256" y="1410015"/>
                <a:ext cx="1420663" cy="646661"/>
                <a:chOff x="1314110" y="1700808"/>
                <a:chExt cx="1420663" cy="646661"/>
              </a:xfrm>
            </p:grpSpPr>
            <p:cxnSp>
              <p:nvCxnSpPr>
                <p:cNvPr id="113" name="直線コネクタ 112"/>
                <p:cNvCxnSpPr/>
                <p:nvPr/>
              </p:nvCxnSpPr>
              <p:spPr>
                <a:xfrm>
                  <a:off x="1314110" y="1701962"/>
                  <a:ext cx="54913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コネクタ 114"/>
                <p:cNvCxnSpPr/>
                <p:nvPr/>
              </p:nvCxnSpPr>
              <p:spPr>
                <a:xfrm>
                  <a:off x="1849681" y="1700808"/>
                  <a:ext cx="173272" cy="646661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コネクタ 115"/>
                <p:cNvCxnSpPr/>
                <p:nvPr/>
              </p:nvCxnSpPr>
              <p:spPr>
                <a:xfrm flipV="1">
                  <a:off x="2025728" y="1701962"/>
                  <a:ext cx="172435" cy="643537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コネクタ 116"/>
                <p:cNvCxnSpPr/>
                <p:nvPr/>
              </p:nvCxnSpPr>
              <p:spPr>
                <a:xfrm>
                  <a:off x="2185635" y="1700808"/>
                  <a:ext cx="54913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6" name="直線コネクタ 65"/>
              <p:cNvCxnSpPr/>
              <p:nvPr/>
            </p:nvCxnSpPr>
            <p:spPr>
              <a:xfrm>
                <a:off x="1787874" y="1121483"/>
                <a:ext cx="0" cy="3179049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グループ化 66"/>
              <p:cNvGrpSpPr/>
              <p:nvPr/>
            </p:nvGrpSpPr>
            <p:grpSpPr>
              <a:xfrm>
                <a:off x="1076256" y="2418127"/>
                <a:ext cx="1356436" cy="646661"/>
                <a:chOff x="1378337" y="1700808"/>
                <a:chExt cx="1356436" cy="646661"/>
              </a:xfrm>
            </p:grpSpPr>
            <p:cxnSp>
              <p:nvCxnSpPr>
                <p:cNvPr id="88" name="直線コネクタ 87"/>
                <p:cNvCxnSpPr/>
                <p:nvPr/>
              </p:nvCxnSpPr>
              <p:spPr>
                <a:xfrm>
                  <a:off x="1378337" y="1701962"/>
                  <a:ext cx="484911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線コネクタ 88"/>
                <p:cNvCxnSpPr/>
                <p:nvPr/>
              </p:nvCxnSpPr>
              <p:spPr>
                <a:xfrm>
                  <a:off x="1849681" y="1700808"/>
                  <a:ext cx="173272" cy="646661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直線コネクタ 89"/>
                <p:cNvCxnSpPr/>
                <p:nvPr/>
              </p:nvCxnSpPr>
              <p:spPr>
                <a:xfrm flipV="1">
                  <a:off x="2025728" y="1701962"/>
                  <a:ext cx="172435" cy="643537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コネクタ 109"/>
                <p:cNvCxnSpPr/>
                <p:nvPr/>
              </p:nvCxnSpPr>
              <p:spPr>
                <a:xfrm>
                  <a:off x="2185635" y="1700808"/>
                  <a:ext cx="54913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グループ化 67"/>
              <p:cNvGrpSpPr/>
              <p:nvPr/>
            </p:nvGrpSpPr>
            <p:grpSpPr>
              <a:xfrm>
                <a:off x="1136385" y="3440922"/>
                <a:ext cx="1360534" cy="646661"/>
                <a:chOff x="1314110" y="1700808"/>
                <a:chExt cx="1360534" cy="646661"/>
              </a:xfrm>
            </p:grpSpPr>
            <p:cxnSp>
              <p:nvCxnSpPr>
                <p:cNvPr id="84" name="直線コネクタ 83"/>
                <p:cNvCxnSpPr/>
                <p:nvPr/>
              </p:nvCxnSpPr>
              <p:spPr>
                <a:xfrm>
                  <a:off x="1314110" y="1701962"/>
                  <a:ext cx="54913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コネクタ 84"/>
                <p:cNvCxnSpPr/>
                <p:nvPr/>
              </p:nvCxnSpPr>
              <p:spPr>
                <a:xfrm>
                  <a:off x="1849681" y="1700808"/>
                  <a:ext cx="173272" cy="646661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コネクタ 85"/>
                <p:cNvCxnSpPr/>
                <p:nvPr/>
              </p:nvCxnSpPr>
              <p:spPr>
                <a:xfrm flipV="1">
                  <a:off x="2025728" y="1701962"/>
                  <a:ext cx="172435" cy="643537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線コネクタ 86"/>
                <p:cNvCxnSpPr/>
                <p:nvPr/>
              </p:nvCxnSpPr>
              <p:spPr>
                <a:xfrm>
                  <a:off x="2185635" y="1700808"/>
                  <a:ext cx="489009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グループ化 68"/>
              <p:cNvGrpSpPr/>
              <p:nvPr/>
            </p:nvGrpSpPr>
            <p:grpSpPr>
              <a:xfrm>
                <a:off x="912470" y="5010415"/>
                <a:ext cx="1732042" cy="582354"/>
                <a:chOff x="1249883" y="5085184"/>
                <a:chExt cx="1732042" cy="582354"/>
              </a:xfrm>
            </p:grpSpPr>
            <p:cxnSp>
              <p:nvCxnSpPr>
                <p:cNvPr id="80" name="直線コネクタ 79"/>
                <p:cNvCxnSpPr/>
                <p:nvPr/>
              </p:nvCxnSpPr>
              <p:spPr>
                <a:xfrm>
                  <a:off x="1249883" y="5085184"/>
                  <a:ext cx="54913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線コネクタ 80"/>
                <p:cNvCxnSpPr/>
                <p:nvPr/>
              </p:nvCxnSpPr>
              <p:spPr>
                <a:xfrm>
                  <a:off x="1785454" y="5085185"/>
                  <a:ext cx="336222" cy="582353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線コネクタ 81"/>
                <p:cNvCxnSpPr/>
                <p:nvPr/>
              </p:nvCxnSpPr>
              <p:spPr>
                <a:xfrm flipV="1">
                  <a:off x="2113476" y="5085186"/>
                  <a:ext cx="333166" cy="57706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コネクタ 82"/>
                <p:cNvCxnSpPr/>
                <p:nvPr/>
              </p:nvCxnSpPr>
              <p:spPr>
                <a:xfrm>
                  <a:off x="2432787" y="5085185"/>
                  <a:ext cx="549138" cy="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0" name="直線矢印コネクタ 69"/>
              <p:cNvCxnSpPr/>
              <p:nvPr/>
            </p:nvCxnSpPr>
            <p:spPr>
              <a:xfrm>
                <a:off x="912470" y="5874511"/>
                <a:ext cx="177004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テキスト ボックス 70"/>
              <p:cNvSpPr txBox="1"/>
              <p:nvPr/>
            </p:nvSpPr>
            <p:spPr>
              <a:xfrm>
                <a:off x="1628755" y="5818410"/>
                <a:ext cx="1390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frequency</a:t>
                </a:r>
                <a:endParaRPr kumimoji="1" lang="ja-JP" altLang="en-US" dirty="0"/>
              </a:p>
            </p:txBody>
          </p:sp>
          <p:sp>
            <p:nvSpPr>
              <p:cNvPr id="72" name="左カーブ矢印 71"/>
              <p:cNvSpPr/>
              <p:nvPr/>
            </p:nvSpPr>
            <p:spPr>
              <a:xfrm>
                <a:off x="2480864" y="3062818"/>
                <a:ext cx="887173" cy="742515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左カーブ矢印 72"/>
              <p:cNvSpPr/>
              <p:nvPr/>
            </p:nvSpPr>
            <p:spPr>
              <a:xfrm>
                <a:off x="2480864" y="2074170"/>
                <a:ext cx="887173" cy="742515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テキスト ボックス 73"/>
              <p:cNvSpPr txBox="1"/>
              <p:nvPr/>
            </p:nvSpPr>
            <p:spPr>
              <a:xfrm>
                <a:off x="238651" y="2132433"/>
                <a:ext cx="8265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single</a:t>
                </a:r>
              </a:p>
              <a:p>
                <a:pPr algn="ctr"/>
                <a:r>
                  <a:rPr lang="en-US" altLang="ja-JP" dirty="0" smtClean="0"/>
                  <a:t>scan</a:t>
                </a:r>
                <a:endParaRPr kumimoji="1" lang="ja-JP" altLang="en-US" dirty="0"/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282300" y="3122283"/>
                <a:ext cx="8265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single</a:t>
                </a:r>
              </a:p>
              <a:p>
                <a:pPr algn="ctr"/>
                <a:r>
                  <a:rPr lang="en-US" altLang="ja-JP" dirty="0" smtClean="0"/>
                  <a:t>scan</a:t>
                </a:r>
                <a:endParaRPr kumimoji="1" lang="ja-JP" altLang="en-US" dirty="0"/>
              </a:p>
            </p:txBody>
          </p:sp>
          <p:sp>
            <p:nvSpPr>
              <p:cNvPr id="76" name="テキスト ボックス 75"/>
              <p:cNvSpPr txBox="1"/>
              <p:nvPr/>
            </p:nvSpPr>
            <p:spPr>
              <a:xfrm>
                <a:off x="249702" y="1121483"/>
                <a:ext cx="8265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single</a:t>
                </a:r>
              </a:p>
              <a:p>
                <a:pPr algn="ctr"/>
                <a:r>
                  <a:rPr lang="en-US" altLang="ja-JP" dirty="0" smtClean="0"/>
                  <a:t>scan</a:t>
                </a:r>
                <a:endParaRPr kumimoji="1" lang="ja-JP" altLang="en-US" dirty="0"/>
              </a:p>
            </p:txBody>
          </p:sp>
          <p:cxnSp>
            <p:nvCxnSpPr>
              <p:cNvPr id="77" name="直線コネクタ 76"/>
              <p:cNvCxnSpPr/>
              <p:nvPr/>
            </p:nvCxnSpPr>
            <p:spPr>
              <a:xfrm>
                <a:off x="1784263" y="4868568"/>
                <a:ext cx="0" cy="1205346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テキスト ボックス 77"/>
              <p:cNvSpPr txBox="1"/>
              <p:nvPr/>
            </p:nvSpPr>
            <p:spPr>
              <a:xfrm>
                <a:off x="2118072" y="5260618"/>
                <a:ext cx="1552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 smtClean="0"/>
                  <a:t>線幅が広がる</a:t>
                </a:r>
                <a:endParaRPr kumimoji="1" lang="ja-JP" altLang="en-US" dirty="0"/>
              </a:p>
            </p:txBody>
          </p:sp>
          <p:sp>
            <p:nvSpPr>
              <p:cNvPr id="79" name="下矢印 78"/>
              <p:cNvSpPr/>
              <p:nvPr/>
            </p:nvSpPr>
            <p:spPr>
              <a:xfrm>
                <a:off x="1637922" y="4293096"/>
                <a:ext cx="322387" cy="496620"/>
              </a:xfrm>
              <a:prstGeom prst="down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5307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40" grpId="0" animBg="1"/>
      <p:bldP spid="30" grpId="0" animBg="1"/>
      <p:bldP spid="141" grpId="0" animBg="1"/>
      <p:bldP spid="142" grpId="0" animBg="1"/>
      <p:bldP spid="7" grpId="0" animBg="1"/>
      <p:bldP spid="63" grpId="0" animBg="1"/>
      <p:bldP spid="61" grpId="0" animBg="1"/>
      <p:bldP spid="49" grpId="0" animBg="1"/>
      <p:bldP spid="6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392967" y="249560"/>
            <a:ext cx="8358066" cy="94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ゴシック" charset="-128"/>
                <a:cs typeface="ＭＳ 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ゴシック" charset="-128"/>
                <a:cs typeface="ＭＳ 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ゴシック" charset="-128"/>
                <a:cs typeface="ＭＳ 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ゴシック" charset="-128"/>
                <a:cs typeface="ＭＳ 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ゴシック" charset="-128"/>
                <a:cs typeface="ＭＳ 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ゴシック" charset="-128"/>
                <a:cs typeface="ＭＳ 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ゴシック" charset="-128"/>
                <a:cs typeface="ＭＳ 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ゴシック" charset="-128"/>
                <a:cs typeface="ＭＳ ゴシック" charset="-128"/>
              </a:defRPr>
            </a:lvl9pPr>
          </a:lstStyle>
          <a:p>
            <a:r>
              <a:rPr lang="en-US" altLang="ja-JP" b="1" kern="0" dirty="0" smtClean="0"/>
              <a:t>ASOPS</a:t>
            </a:r>
            <a:r>
              <a:rPr lang="ja-JP" altLang="en-US" b="1" kern="0" dirty="0" smtClean="0"/>
              <a:t>におけるレーザー制御法</a:t>
            </a:r>
            <a:endParaRPr lang="ja-JP" altLang="en-US" b="1" kern="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49662" y="1014594"/>
            <a:ext cx="4326705" cy="3115851"/>
            <a:chOff x="149662" y="1178118"/>
            <a:chExt cx="4326705" cy="3115851"/>
          </a:xfrm>
        </p:grpSpPr>
        <p:sp>
          <p:nvSpPr>
            <p:cNvPr id="18" name="正方形/長方形 17"/>
            <p:cNvSpPr/>
            <p:nvPr/>
          </p:nvSpPr>
          <p:spPr bwMode="auto">
            <a:xfrm>
              <a:off x="459017" y="1226972"/>
              <a:ext cx="4017350" cy="3066997"/>
            </a:xfrm>
            <a:prstGeom prst="rect">
              <a:avLst/>
            </a:prstGeom>
            <a:solidFill>
              <a:srgbClr val="CCEC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92967" y="1178118"/>
              <a:ext cx="40212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①</a:t>
              </a:r>
              <a:r>
                <a:rPr kumimoji="1" lang="en-US" altLang="ja-JP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Δf</a:t>
              </a:r>
              <a:r>
                <a:rPr kumimoji="1" lang="en-US" altLang="ja-JP" sz="2400" b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rep</a:t>
              </a:r>
              <a:r>
                <a:rPr kumimoji="1" lang="en-US" altLang="ja-JP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1" lang="ja-JP" alt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のみ制御</a:t>
              </a:r>
              <a:endParaRPr kumimoji="1" lang="ja-JP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149662" y="1583687"/>
              <a:ext cx="4278322" cy="1895109"/>
              <a:chOff x="684710" y="1813157"/>
              <a:chExt cx="3640328" cy="1615819"/>
            </a:xfrm>
          </p:grpSpPr>
          <p:cxnSp>
            <p:nvCxnSpPr>
              <p:cNvPr id="5" name="直線矢印コネクタ 4"/>
              <p:cNvCxnSpPr/>
              <p:nvPr/>
            </p:nvCxnSpPr>
            <p:spPr bwMode="auto">
              <a:xfrm>
                <a:off x="1403648" y="3140968"/>
                <a:ext cx="2448272" cy="0"/>
              </a:xfrm>
              <a:prstGeom prst="straightConnector1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" name="直線矢印コネクタ 6"/>
              <p:cNvCxnSpPr/>
              <p:nvPr/>
            </p:nvCxnSpPr>
            <p:spPr bwMode="auto">
              <a:xfrm flipV="1">
                <a:off x="1403648" y="1844824"/>
                <a:ext cx="0" cy="1296144"/>
              </a:xfrm>
              <a:prstGeom prst="straightConnector1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8" name="テキスト ボックス 7"/>
              <p:cNvSpPr txBox="1"/>
              <p:nvPr/>
            </p:nvSpPr>
            <p:spPr>
              <a:xfrm>
                <a:off x="684710" y="1876762"/>
                <a:ext cx="717848" cy="341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kumimoji="1" lang="en-US" altLang="ja-JP" sz="20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</a:t>
                </a:r>
                <a:endParaRPr kumimoji="1" lang="ja-JP" altLang="en-US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3694901" y="3114074"/>
                <a:ext cx="630137" cy="314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</a:t>
                </a:r>
                <a:endParaRPr kumimoji="1" lang="ja-JP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フリーフォーム 9"/>
              <p:cNvSpPr/>
              <p:nvPr/>
            </p:nvSpPr>
            <p:spPr bwMode="auto">
              <a:xfrm>
                <a:off x="1407930" y="2005352"/>
                <a:ext cx="2366682" cy="307542"/>
              </a:xfrm>
              <a:custGeom>
                <a:avLst/>
                <a:gdLst>
                  <a:gd name="connsiteX0" fmla="*/ 0 w 2366682"/>
                  <a:gd name="connsiteY0" fmla="*/ 307542 h 307542"/>
                  <a:gd name="connsiteX1" fmla="*/ 389965 w 2366682"/>
                  <a:gd name="connsiteY1" fmla="*/ 159624 h 307542"/>
                  <a:gd name="connsiteX2" fmla="*/ 914400 w 2366682"/>
                  <a:gd name="connsiteY2" fmla="*/ 173072 h 307542"/>
                  <a:gd name="connsiteX3" fmla="*/ 1734671 w 2366682"/>
                  <a:gd name="connsiteY3" fmla="*/ 11707 h 307542"/>
                  <a:gd name="connsiteX4" fmla="*/ 2366682 w 2366682"/>
                  <a:gd name="connsiteY4" fmla="*/ 25154 h 307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66682" h="307542">
                    <a:moveTo>
                      <a:pt x="0" y="307542"/>
                    </a:moveTo>
                    <a:cubicBezTo>
                      <a:pt x="118782" y="244789"/>
                      <a:pt x="237565" y="182036"/>
                      <a:pt x="389965" y="159624"/>
                    </a:cubicBezTo>
                    <a:cubicBezTo>
                      <a:pt x="542365" y="137212"/>
                      <a:pt x="690282" y="197725"/>
                      <a:pt x="914400" y="173072"/>
                    </a:cubicBezTo>
                    <a:cubicBezTo>
                      <a:pt x="1138518" y="148419"/>
                      <a:pt x="1492624" y="36360"/>
                      <a:pt x="1734671" y="11707"/>
                    </a:cubicBezTo>
                    <a:cubicBezTo>
                      <a:pt x="1976718" y="-12946"/>
                      <a:pt x="2171700" y="6104"/>
                      <a:pt x="2366682" y="25154"/>
                    </a:cubicBezTo>
                  </a:path>
                </a:pathLst>
              </a:custGeom>
              <a:noFill/>
              <a:ln w="254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ゴシック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フリーフォーム 10"/>
              <p:cNvSpPr/>
              <p:nvPr/>
            </p:nvSpPr>
            <p:spPr bwMode="auto">
              <a:xfrm>
                <a:off x="1403648" y="2275582"/>
                <a:ext cx="2366682" cy="307542"/>
              </a:xfrm>
              <a:custGeom>
                <a:avLst/>
                <a:gdLst>
                  <a:gd name="connsiteX0" fmla="*/ 0 w 2366682"/>
                  <a:gd name="connsiteY0" fmla="*/ 307542 h 307542"/>
                  <a:gd name="connsiteX1" fmla="*/ 389965 w 2366682"/>
                  <a:gd name="connsiteY1" fmla="*/ 159624 h 307542"/>
                  <a:gd name="connsiteX2" fmla="*/ 914400 w 2366682"/>
                  <a:gd name="connsiteY2" fmla="*/ 173072 h 307542"/>
                  <a:gd name="connsiteX3" fmla="*/ 1734671 w 2366682"/>
                  <a:gd name="connsiteY3" fmla="*/ 11707 h 307542"/>
                  <a:gd name="connsiteX4" fmla="*/ 2366682 w 2366682"/>
                  <a:gd name="connsiteY4" fmla="*/ 25154 h 307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66682" h="307542">
                    <a:moveTo>
                      <a:pt x="0" y="307542"/>
                    </a:moveTo>
                    <a:cubicBezTo>
                      <a:pt x="118782" y="244789"/>
                      <a:pt x="237565" y="182036"/>
                      <a:pt x="389965" y="159624"/>
                    </a:cubicBezTo>
                    <a:cubicBezTo>
                      <a:pt x="542365" y="137212"/>
                      <a:pt x="690282" y="197725"/>
                      <a:pt x="914400" y="173072"/>
                    </a:cubicBezTo>
                    <a:cubicBezTo>
                      <a:pt x="1138518" y="148419"/>
                      <a:pt x="1492624" y="36360"/>
                      <a:pt x="1734671" y="11707"/>
                    </a:cubicBezTo>
                    <a:cubicBezTo>
                      <a:pt x="1976718" y="-12946"/>
                      <a:pt x="2171700" y="6104"/>
                      <a:pt x="2366682" y="25154"/>
                    </a:cubicBezTo>
                  </a:path>
                </a:pathLst>
              </a:custGeom>
              <a:noFill/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ＭＳ ゴシック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3539970" y="1813157"/>
                <a:ext cx="717847" cy="341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rep2</a:t>
                </a:r>
                <a:endParaRPr kumimoji="1" lang="ja-JP" altLang="en-US" sz="2000" baseline="-250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3543663" y="2164794"/>
                <a:ext cx="717848" cy="341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kumimoji="1" lang="en-US" altLang="ja-JP" sz="2000" baseline="-25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rep1</a:t>
                </a:r>
                <a:endParaRPr kumimoji="1" lang="ja-JP" altLang="en-US" sz="2000" baseline="-25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" name="直線矢印コネクタ 14"/>
              <p:cNvCxnSpPr/>
              <p:nvPr/>
            </p:nvCxnSpPr>
            <p:spPr bwMode="auto">
              <a:xfrm>
                <a:off x="2568387" y="2124916"/>
                <a:ext cx="0" cy="28824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16" name="正方形/長方形 15"/>
              <p:cNvSpPr/>
              <p:nvPr/>
            </p:nvSpPr>
            <p:spPr>
              <a:xfrm>
                <a:off x="1955074" y="2399099"/>
                <a:ext cx="1244783" cy="314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ja-JP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Δf</a:t>
                </a:r>
                <a:r>
                  <a:rPr lang="en-US" altLang="ja-JP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</a:t>
                </a:r>
                <a:r>
                  <a:rPr lang="en-US" altLang="ja-JP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control</a:t>
                </a:r>
                <a:endParaRPr lang="ja-JP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8" name="円/楕円 67"/>
            <p:cNvSpPr/>
            <p:nvPr/>
          </p:nvSpPr>
          <p:spPr bwMode="auto">
            <a:xfrm>
              <a:off x="3649343" y="1452524"/>
              <a:ext cx="780733" cy="1133559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4652682" y="1059708"/>
            <a:ext cx="4023774" cy="3070738"/>
            <a:chOff x="4652682" y="1221692"/>
            <a:chExt cx="4023774" cy="3088909"/>
          </a:xfrm>
        </p:grpSpPr>
        <p:sp>
          <p:nvSpPr>
            <p:cNvPr id="35" name="正方形/長方形 34"/>
            <p:cNvSpPr/>
            <p:nvPr/>
          </p:nvSpPr>
          <p:spPr bwMode="auto">
            <a:xfrm>
              <a:off x="4723020" y="1221692"/>
              <a:ext cx="3929110" cy="3088909"/>
            </a:xfrm>
            <a:prstGeom prst="rect">
              <a:avLst/>
            </a:prstGeom>
            <a:solidFill>
              <a:srgbClr val="FFCC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723020" y="1221692"/>
              <a:ext cx="39534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②</a:t>
              </a:r>
              <a:r>
                <a:rPr kumimoji="1" lang="en-US" altLang="ja-JP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sz="24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rep1</a:t>
              </a:r>
              <a:r>
                <a:rPr kumimoji="1" lang="en-US" altLang="ja-JP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1" lang="ja-JP" alt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と</a:t>
              </a:r>
              <a:r>
                <a:rPr lang="en-US" altLang="ja-JP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sz="24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rep2</a:t>
              </a:r>
              <a:r>
                <a:rPr kumimoji="1" lang="ja-JP" alt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を制御</a:t>
              </a:r>
              <a:endParaRPr kumimoji="1" lang="ja-JP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8" name="直線矢印コネクタ 37"/>
            <p:cNvCxnSpPr/>
            <p:nvPr/>
          </p:nvCxnSpPr>
          <p:spPr bwMode="auto">
            <a:xfrm>
              <a:off x="5263485" y="3185234"/>
              <a:ext cx="2796228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直線矢印コネクタ 38"/>
            <p:cNvCxnSpPr/>
            <p:nvPr/>
          </p:nvCxnSpPr>
          <p:spPr bwMode="auto">
            <a:xfrm flipV="1">
              <a:off x="5263485" y="1713919"/>
              <a:ext cx="0" cy="1471314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テキスト ボックス 40"/>
            <p:cNvSpPr txBox="1"/>
            <p:nvPr/>
          </p:nvSpPr>
          <p:spPr>
            <a:xfrm>
              <a:off x="7812360" y="3154704"/>
              <a:ext cx="711961" cy="371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</a:t>
              </a:r>
              <a:endPara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7852367" y="1677972"/>
              <a:ext cx="819870" cy="402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sz="2000" baseline="-25000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rep2</a:t>
              </a:r>
              <a:endParaRPr kumimoji="1" lang="ja-JP" altLang="en-US" sz="2000" baseline="-25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7856585" y="2077132"/>
              <a:ext cx="819871" cy="402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sz="2000" baseline="-25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rep1</a:t>
              </a:r>
              <a:endParaRPr kumimoji="1" lang="ja-JP" altLang="en-US" sz="2000" baseline="-25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直線矢印コネクタ 45"/>
            <p:cNvCxnSpPr/>
            <p:nvPr/>
          </p:nvCxnSpPr>
          <p:spPr bwMode="auto">
            <a:xfrm>
              <a:off x="5775460" y="2330356"/>
              <a:ext cx="0" cy="8489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50" name="直線コネクタ 49"/>
            <p:cNvCxnSpPr/>
            <p:nvPr/>
          </p:nvCxnSpPr>
          <p:spPr bwMode="auto">
            <a:xfrm>
              <a:off x="5263485" y="1964518"/>
              <a:ext cx="2796228" cy="0"/>
            </a:xfrm>
            <a:prstGeom prst="line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直線コネクタ 50"/>
            <p:cNvCxnSpPr/>
            <p:nvPr/>
          </p:nvCxnSpPr>
          <p:spPr bwMode="auto">
            <a:xfrm>
              <a:off x="5284321" y="2315525"/>
              <a:ext cx="2796228" cy="0"/>
            </a:xfrm>
            <a:prstGeom prst="line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線矢印コネクタ 53"/>
            <p:cNvCxnSpPr/>
            <p:nvPr/>
          </p:nvCxnSpPr>
          <p:spPr bwMode="auto">
            <a:xfrm>
              <a:off x="7038388" y="1981201"/>
              <a:ext cx="0" cy="120976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57" name="正方形/長方形 56"/>
            <p:cNvSpPr/>
            <p:nvPr/>
          </p:nvSpPr>
          <p:spPr>
            <a:xfrm>
              <a:off x="5833021" y="2487103"/>
              <a:ext cx="1137106" cy="6811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rep1</a:t>
              </a:r>
              <a:r>
                <a:rPr lang="en-US" altLang="ja-JP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f</a:t>
              </a:r>
              <a:r>
                <a:rPr lang="en-US" altLang="ja-JP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rep2</a:t>
              </a:r>
            </a:p>
            <a:p>
              <a:pPr algn="ctr"/>
              <a:r>
                <a:rPr lang="en-US" altLang="ja-JP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</a:t>
              </a:r>
              <a:endParaRPr lang="ja-JP" alt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4652682" y="1757991"/>
              <a:ext cx="5476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sz="20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rep</a:t>
              </a:r>
              <a:endParaRPr kumimoji="1" lang="ja-JP" alt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直線矢印コネクタ 65"/>
            <p:cNvCxnSpPr/>
            <p:nvPr/>
          </p:nvCxnSpPr>
          <p:spPr bwMode="auto">
            <a:xfrm>
              <a:off x="6543131" y="1981201"/>
              <a:ext cx="0" cy="33806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67" name="正方形/長方形 66"/>
            <p:cNvSpPr/>
            <p:nvPr/>
          </p:nvSpPr>
          <p:spPr>
            <a:xfrm>
              <a:off x="5953599" y="1927559"/>
              <a:ext cx="603050" cy="371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Δf</a:t>
              </a:r>
              <a:r>
                <a:rPr lang="en-US" altLang="ja-JP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rep</a:t>
              </a:r>
              <a:endPara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円/楕円 68"/>
            <p:cNvSpPr/>
            <p:nvPr/>
          </p:nvSpPr>
          <p:spPr bwMode="auto">
            <a:xfrm>
              <a:off x="6001526" y="1790052"/>
              <a:ext cx="699047" cy="684208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正方形/長方形 57"/>
          <p:cNvSpPr/>
          <p:nvPr/>
        </p:nvSpPr>
        <p:spPr>
          <a:xfrm>
            <a:off x="4791740" y="3589949"/>
            <a:ext cx="38127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ja-JP" sz="1600" dirty="0"/>
              <a:t>ref) </a:t>
            </a:r>
            <a:r>
              <a:rPr lang="nl-NL" altLang="ja-JP" sz="1600" dirty="0" smtClean="0"/>
              <a:t>T. Yasui et al. Opt</a:t>
            </a:r>
            <a:r>
              <a:rPr lang="nl-NL" altLang="ja-JP" sz="1600" dirty="0"/>
              <a:t>. Lett., Vol. </a:t>
            </a:r>
            <a:r>
              <a:rPr lang="nl-NL" altLang="ja-JP" sz="1600" dirty="0" smtClean="0"/>
              <a:t>35, 1689-1691 </a:t>
            </a:r>
            <a:r>
              <a:rPr lang="nl-NL" altLang="ja-JP" sz="1600" dirty="0"/>
              <a:t>(2010).  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59017" y="3589949"/>
            <a:ext cx="4017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r</a:t>
            </a:r>
            <a:r>
              <a:rPr lang="en-US" altLang="ja-JP" sz="1600" dirty="0" smtClean="0"/>
              <a:t>ef) A</a:t>
            </a:r>
            <a:r>
              <a:rPr lang="en-US" altLang="ja-JP" sz="1600" dirty="0"/>
              <a:t>. </a:t>
            </a:r>
            <a:r>
              <a:rPr lang="en-US" altLang="ja-JP" sz="1600" dirty="0" smtClean="0"/>
              <a:t>Bartels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et al. Opt. Express, Vol.14, 430-437 </a:t>
            </a:r>
            <a:r>
              <a:rPr lang="en-US" altLang="ja-JP" sz="1600" dirty="0"/>
              <a:t>(2006) </a:t>
            </a:r>
            <a:endParaRPr lang="ja-JP" altLang="en-US" sz="16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99155"/>
              </p:ext>
            </p:extLst>
          </p:nvPr>
        </p:nvGraphicFramePr>
        <p:xfrm>
          <a:off x="459019" y="4186484"/>
          <a:ext cx="8181399" cy="2670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7398"/>
                <a:gridCol w="1487398"/>
                <a:gridCol w="1487398"/>
                <a:gridCol w="1673952"/>
                <a:gridCol w="2045253"/>
              </a:tblGrid>
              <a:tr h="528044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揺らぎ量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安定性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80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4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①</a:t>
                      </a:r>
                      <a:endParaRPr lang="en-US" altLang="ja-JP" sz="4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(EO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検出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ja-JP" sz="3200" u="none" strike="noStrike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1GHz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数十</a:t>
                      </a:r>
                      <a:r>
                        <a:rPr lang="en-US" altLang="ja-JP" sz="2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Hz</a:t>
                      </a:r>
                      <a:endParaRPr lang="en-US" altLang="ja-JP" sz="2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ja-JP" altLang="en-US" sz="3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桁</a:t>
                      </a:r>
                      <a:endParaRPr lang="ja-JP" alt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5280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altLang="ja-JP" sz="3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altLang="ja-JP" sz="32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ja-JP" sz="3200" u="none" strike="noStrike" baseline="-25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</a:t>
                      </a:r>
                      <a:endParaRPr lang="en-US" sz="32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9kHz</a:t>
                      </a:r>
                      <a:endParaRPr lang="en-US" sz="28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数十</a:t>
                      </a:r>
                      <a:r>
                        <a:rPr lang="el-GR" sz="2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en-US" sz="2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Hz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ja-JP" altLang="en-US" sz="32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桁</a:t>
                      </a:r>
                      <a:endParaRPr lang="ja-JP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5280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4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②</a:t>
                      </a:r>
                      <a:endParaRPr lang="en-US" altLang="ja-JP" sz="4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(PCA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検出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ja-JP" alt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3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ja-JP" sz="3200" u="none" strike="noStrike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rep1</a:t>
                      </a:r>
                      <a:endParaRPr lang="en-US" altLang="ja-JP" sz="3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56MHz</a:t>
                      </a:r>
                      <a:endParaRPr lang="en-US" altLang="ja-JP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数</a:t>
                      </a:r>
                      <a:r>
                        <a:rPr lang="en-US" sz="2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320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桁</a:t>
                      </a:r>
                      <a:endParaRPr lang="ja-JP" alt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  <a:tr h="5280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ja-JP" sz="3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altLang="ja-JP" sz="3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ja-JP" sz="3600" u="none" strike="noStrike" baseline="-25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</a:t>
                      </a:r>
                      <a:endParaRPr lang="en-US" altLang="ja-JP" sz="3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5Hz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数</a:t>
                      </a:r>
                      <a:r>
                        <a:rPr lang="en-US" sz="2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3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桁</a:t>
                      </a:r>
                      <a:endParaRPr lang="ja-JP" alt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47" name="円/楕円 46"/>
          <p:cNvSpPr/>
          <p:nvPr/>
        </p:nvSpPr>
        <p:spPr bwMode="auto">
          <a:xfrm>
            <a:off x="7012733" y="5771398"/>
            <a:ext cx="1158696" cy="530426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42" name="円/楕円 41"/>
          <p:cNvSpPr/>
          <p:nvPr/>
        </p:nvSpPr>
        <p:spPr bwMode="auto">
          <a:xfrm>
            <a:off x="7030637" y="5274838"/>
            <a:ext cx="1158696" cy="530426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34767" y="2995894"/>
            <a:ext cx="3477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Δf</a:t>
            </a:r>
            <a:r>
              <a:rPr kumimoji="1" lang="en-US" altLang="ja-JP" sz="20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を直接安定化</a:t>
            </a:r>
            <a:endParaRPr kumimoji="1" lang="en-US" altLang="ja-JP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rep1</a:t>
            </a:r>
            <a:r>
              <a:rPr lang="en-US" altLang="ja-JP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はフリーラン）</a:t>
            </a:r>
            <a:endParaRPr kumimoji="1" lang="en-US" altLang="ja-JP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102443" y="3010204"/>
            <a:ext cx="285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rep1</a:t>
            </a:r>
            <a:r>
              <a:rPr lang="en-US" altLang="ja-JP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rep2</a:t>
            </a:r>
            <a:r>
              <a:rPr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を直接安定化</a:t>
            </a:r>
            <a:endParaRPr kumimoji="1" lang="en-US" altLang="ja-JP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kumimoji="1" lang="en-US" altLang="ja-JP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Δf</a:t>
            </a:r>
            <a:r>
              <a:rPr kumimoji="1" lang="en-US" altLang="ja-JP" sz="20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間接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安定化</a:t>
            </a:r>
            <a:endParaRPr kumimoji="1" lang="ja-JP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71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kumimoji="1" lang="ja-JP" altLang="en-US" sz="6000" dirty="0" smtClean="0"/>
              <a:t>今回の報告</a:t>
            </a:r>
            <a:endParaRPr kumimoji="1" lang="ja-JP" altLang="en-US" sz="6000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1259632" y="1217961"/>
            <a:ext cx="6495835" cy="2812172"/>
            <a:chOff x="539552" y="1229823"/>
            <a:chExt cx="4423050" cy="2596401"/>
          </a:xfrm>
        </p:grpSpPr>
        <p:sp>
          <p:nvSpPr>
            <p:cNvPr id="5" name="正方形/長方形 4"/>
            <p:cNvSpPr/>
            <p:nvPr/>
          </p:nvSpPr>
          <p:spPr bwMode="auto">
            <a:xfrm>
              <a:off x="730158" y="1271906"/>
              <a:ext cx="4232444" cy="2540989"/>
            </a:xfrm>
            <a:prstGeom prst="rect">
              <a:avLst/>
            </a:prstGeom>
            <a:solidFill>
              <a:srgbClr val="FFFF00"/>
            </a:solidFill>
            <a:ln w="539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ＭＳ ゴシック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539552" y="1854964"/>
              <a:ext cx="4000309" cy="1971260"/>
              <a:chOff x="4608199" y="4613973"/>
              <a:chExt cx="3833576" cy="2149279"/>
            </a:xfrm>
          </p:grpSpPr>
          <p:cxnSp>
            <p:nvCxnSpPr>
              <p:cNvPr id="11" name="直線矢印コネクタ 10"/>
              <p:cNvCxnSpPr/>
              <p:nvPr/>
            </p:nvCxnSpPr>
            <p:spPr bwMode="auto">
              <a:xfrm>
                <a:off x="5291469" y="6380091"/>
                <a:ext cx="2621915" cy="0"/>
              </a:xfrm>
              <a:prstGeom prst="straightConnector1">
                <a:avLst/>
              </a:prstGeom>
              <a:no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" name="直線矢印コネクタ 11"/>
              <p:cNvCxnSpPr/>
              <p:nvPr/>
            </p:nvCxnSpPr>
            <p:spPr bwMode="auto">
              <a:xfrm flipV="1">
                <a:off x="5291469" y="4623505"/>
                <a:ext cx="0" cy="1756584"/>
              </a:xfrm>
              <a:prstGeom prst="straightConnector1">
                <a:avLst/>
              </a:prstGeom>
              <a:no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7373731" y="6300360"/>
                <a:ext cx="699361" cy="462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</a:t>
                </a:r>
                <a:endParaRPr kumimoji="1" lang="ja-JP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" name="直線矢印コネクタ 13"/>
              <p:cNvCxnSpPr/>
              <p:nvPr/>
            </p:nvCxnSpPr>
            <p:spPr bwMode="auto">
              <a:xfrm>
                <a:off x="6279076" y="5446059"/>
                <a:ext cx="0" cy="925912"/>
              </a:xfrm>
              <a:prstGeom prst="straightConnector1">
                <a:avLst/>
              </a:prstGeom>
              <a:noFill/>
              <a:ln w="349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cxnSp>
            <p:nvCxnSpPr>
              <p:cNvPr id="15" name="直線コネクタ 14"/>
              <p:cNvCxnSpPr/>
              <p:nvPr/>
            </p:nvCxnSpPr>
            <p:spPr bwMode="auto">
              <a:xfrm>
                <a:off x="5291469" y="5065335"/>
                <a:ext cx="2554680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直線コネクタ 15"/>
              <p:cNvCxnSpPr/>
              <p:nvPr/>
            </p:nvCxnSpPr>
            <p:spPr bwMode="auto">
              <a:xfrm>
                <a:off x="5288117" y="5464965"/>
                <a:ext cx="2569515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正方形/長方形 16"/>
              <p:cNvSpPr/>
              <p:nvPr/>
            </p:nvSpPr>
            <p:spPr>
              <a:xfrm>
                <a:off x="6271252" y="5472271"/>
                <a:ext cx="660963" cy="7714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sz="24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rep1</a:t>
                </a:r>
              </a:p>
              <a:p>
                <a:pPr algn="ctr"/>
                <a:r>
                  <a:rPr lang="en-US" altLang="ja-JP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</a:t>
                </a:r>
                <a:endParaRPr lang="ja-JP" altLang="en-US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608199" y="4613973"/>
                <a:ext cx="670388" cy="524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kumimoji="1" lang="en-US" altLang="ja-JP" sz="28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</a:t>
                </a:r>
                <a:endParaRPr kumimoji="1" lang="ja-JP" altLang="en-US" sz="2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直線矢印コネクタ 18"/>
              <p:cNvCxnSpPr/>
              <p:nvPr/>
            </p:nvCxnSpPr>
            <p:spPr bwMode="auto">
              <a:xfrm>
                <a:off x="6956937" y="5051358"/>
                <a:ext cx="0" cy="403411"/>
              </a:xfrm>
              <a:prstGeom prst="straightConnector1">
                <a:avLst/>
              </a:prstGeom>
              <a:noFill/>
              <a:ln w="349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20" name="正方形/長方形 19"/>
              <p:cNvSpPr/>
              <p:nvPr/>
            </p:nvSpPr>
            <p:spPr>
              <a:xfrm>
                <a:off x="6449576" y="4626098"/>
                <a:ext cx="1204206" cy="462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Δf</a:t>
                </a:r>
                <a:r>
                  <a:rPr lang="en-US" altLang="ja-JP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</a:t>
                </a:r>
                <a:r>
                  <a:rPr lang="en-US" altLang="ja-JP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control</a:t>
                </a:r>
                <a:endParaRPr lang="ja-JP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1" name="グループ化 20"/>
              <p:cNvGrpSpPr/>
              <p:nvPr/>
            </p:nvGrpSpPr>
            <p:grpSpPr>
              <a:xfrm>
                <a:off x="7773212" y="4805601"/>
                <a:ext cx="668563" cy="1104168"/>
                <a:chOff x="8147939" y="4888567"/>
                <a:chExt cx="668563" cy="1104168"/>
              </a:xfrm>
            </p:grpSpPr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8176599" y="4888567"/>
                  <a:ext cx="611242" cy="5246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kumimoji="1" lang="en-US" altLang="ja-JP" sz="2800" baseline="-25000" dirty="0" smtClean="0">
                      <a:solidFill>
                        <a:srgbClr val="00B05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rep2</a:t>
                  </a:r>
                  <a:endParaRPr kumimoji="1" lang="ja-JP" altLang="en-US" sz="2800" baseline="-250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8147939" y="5328680"/>
                  <a:ext cx="668563" cy="5246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2800" dirty="0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kumimoji="1" lang="en-US" altLang="ja-JP" sz="2800" baseline="-25000" dirty="0" smtClean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rep1</a:t>
                  </a:r>
                  <a:endParaRPr kumimoji="1" lang="ja-JP" altLang="en-US" sz="2800" baseline="-25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円/楕円 24"/>
                <p:cNvSpPr/>
                <p:nvPr/>
              </p:nvSpPr>
              <p:spPr bwMode="auto">
                <a:xfrm>
                  <a:off x="8168388" y="4892425"/>
                  <a:ext cx="602493" cy="1100310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2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ＭＳ ゴシック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2" name="円/楕円 21"/>
              <p:cNvSpPr/>
              <p:nvPr/>
            </p:nvSpPr>
            <p:spPr bwMode="auto">
              <a:xfrm>
                <a:off x="6331791" y="4628270"/>
                <a:ext cx="1408915" cy="488148"/>
              </a:xfrm>
              <a:prstGeom prst="ellipse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ゴシック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テキスト ボックス 6"/>
            <p:cNvSpPr txBox="1"/>
            <p:nvPr/>
          </p:nvSpPr>
          <p:spPr>
            <a:xfrm>
              <a:off x="889324" y="1229823"/>
              <a:ext cx="3904831" cy="5399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③ </a:t>
              </a:r>
              <a:r>
                <a:rPr lang="en-US" altLang="ja-JP" sz="32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Δf</a:t>
              </a:r>
              <a:r>
                <a:rPr lang="en-US" altLang="ja-JP" sz="3200" b="1" baseline="-250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</a:t>
              </a:r>
              <a:r>
                <a:rPr lang="en-US" altLang="ja-JP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1" lang="en-US" altLang="ja-JP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kumimoji="1" lang="en-US" altLang="ja-JP" sz="32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rep1</a:t>
              </a:r>
              <a:r>
                <a:rPr kumimoji="1" lang="ja-JP" alt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を制御</a:t>
              </a:r>
              <a:endParaRPr kumimoji="1" lang="ja-JP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-108520" y="4128364"/>
            <a:ext cx="9295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レーザー安定化制御には高次の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コム間ビート</a:t>
            </a:r>
            <a:r>
              <a:rPr kumimoji="1"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が必要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505" y="5513947"/>
            <a:ext cx="8970234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デュアル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THz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スペアナと周波数逓倍により約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次の</a:t>
            </a:r>
            <a:r>
              <a:rPr lang="ja-JP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コム間ビート</a:t>
            </a:r>
            <a:endParaRPr kumimoji="1" lang="ja-JP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下矢印 28"/>
          <p:cNvSpPr/>
          <p:nvPr/>
        </p:nvSpPr>
        <p:spPr bwMode="auto">
          <a:xfrm>
            <a:off x="4014269" y="4648297"/>
            <a:ext cx="1091051" cy="825624"/>
          </a:xfrm>
          <a:prstGeom prst="down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5646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67" y="471899"/>
            <a:ext cx="9004408" cy="1152128"/>
          </a:xfrm>
        </p:spPr>
        <p:txBody>
          <a:bodyPr/>
          <a:lstStyle/>
          <a:p>
            <a:r>
              <a:rPr kumimoji="1" lang="ja-JP" altLang="en-US" b="1" dirty="0" smtClean="0"/>
              <a:t>デュアル</a:t>
            </a:r>
            <a:r>
              <a:rPr kumimoji="1" lang="en-US" altLang="ja-JP" b="1" dirty="0" smtClean="0"/>
              <a:t>THz</a:t>
            </a:r>
            <a:r>
              <a:rPr kumimoji="1" lang="ja-JP" altLang="en-US" b="1" dirty="0" smtClean="0"/>
              <a:t>スペアナを用いた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コム間ビート信号の抽出</a:t>
            </a:r>
            <a:endParaRPr kumimoji="1" lang="ja-JP" altLang="en-US" b="1" dirty="0"/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651762" y="2143801"/>
            <a:ext cx="0" cy="14404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/>
          <p:cNvGrpSpPr/>
          <p:nvPr/>
        </p:nvGrpSpPr>
        <p:grpSpPr>
          <a:xfrm>
            <a:off x="905905" y="2571551"/>
            <a:ext cx="2090186" cy="1003161"/>
            <a:chOff x="767981" y="2518279"/>
            <a:chExt cx="2090186" cy="10031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テキスト ボックス 54"/>
                <p:cNvSpPr txBox="1"/>
                <p:nvPr/>
              </p:nvSpPr>
              <p:spPr>
                <a:xfrm>
                  <a:off x="2270378" y="2861151"/>
                  <a:ext cx="587789" cy="3907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𝑟𝑒𝑝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55" name="テキスト ボックス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0378" y="2861151"/>
                  <a:ext cx="587789" cy="39074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3542" b="-781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直線コネクタ 44"/>
            <p:cNvCxnSpPr/>
            <p:nvPr/>
          </p:nvCxnSpPr>
          <p:spPr>
            <a:xfrm flipV="1">
              <a:off x="1040770" y="2518279"/>
              <a:ext cx="5477" cy="1002434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 flipV="1">
              <a:off x="767981" y="2518279"/>
              <a:ext cx="6431" cy="1002434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V="1">
              <a:off x="1322227" y="2535060"/>
              <a:ext cx="0" cy="975344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V="1">
              <a:off x="1622290" y="2734995"/>
              <a:ext cx="0" cy="778254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V="1">
              <a:off x="1902674" y="2889768"/>
              <a:ext cx="0" cy="631672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V="1">
              <a:off x="2189290" y="2980648"/>
              <a:ext cx="0" cy="534844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V="1">
              <a:off x="2472861" y="3282919"/>
              <a:ext cx="0" cy="234790"/>
            </a:xfrm>
            <a:prstGeom prst="line">
              <a:avLst/>
            </a:prstGeom>
            <a:ln w="50800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1865197" y="3205062"/>
              <a:ext cx="350650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/>
            <p:nvPr/>
          </p:nvCxnSpPr>
          <p:spPr>
            <a:xfrm flipH="1">
              <a:off x="2195044" y="3205062"/>
              <a:ext cx="582394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>
              <a:off x="1646639" y="3205062"/>
              <a:ext cx="2520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/>
          <p:cNvSpPr txBox="1"/>
          <p:nvPr/>
        </p:nvSpPr>
        <p:spPr>
          <a:xfrm>
            <a:off x="524694" y="1834518"/>
            <a:ext cx="2098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PC -THz</a:t>
            </a:r>
            <a:r>
              <a:rPr kumimoji="1" lang="ja-JP" altLang="en-US" sz="2000" b="1" dirty="0" smtClean="0">
                <a:solidFill>
                  <a:schemeClr val="tx2"/>
                </a:solidFill>
                <a:latin typeface="ＭＳ 明朝" pitchFamily="17" charset="-128"/>
                <a:ea typeface="ＭＳ 明朝" pitchFamily="17" charset="-128"/>
              </a:rPr>
              <a:t>コム</a:t>
            </a:r>
            <a:endParaRPr kumimoji="1" lang="ja-JP" altLang="en-US" sz="2000" b="1" dirty="0">
              <a:solidFill>
                <a:schemeClr val="tx2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935620" y="3531545"/>
            <a:ext cx="589436" cy="40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ＭＳ 明朝" pitchFamily="17" charset="-128"/>
                <a:ea typeface="ＭＳ 明朝" pitchFamily="17" charset="-128"/>
              </a:rPr>
              <a:t>0</a:t>
            </a:r>
            <a:endParaRPr kumimoji="1" lang="ja-JP" altLang="en-US" sz="2000" b="1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89" name="直線矢印コネクタ 88"/>
          <p:cNvCxnSpPr/>
          <p:nvPr/>
        </p:nvCxnSpPr>
        <p:spPr>
          <a:xfrm flipV="1">
            <a:off x="4277652" y="2108104"/>
            <a:ext cx="0" cy="14854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298508" y="3599075"/>
            <a:ext cx="43857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8187656" y="3206772"/>
            <a:ext cx="1208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MHz</a:t>
            </a:r>
          </a:p>
        </p:txBody>
      </p:sp>
      <p:cxnSp>
        <p:nvCxnSpPr>
          <p:cNvPr id="91" name="直線コネクタ 90"/>
          <p:cNvCxnSpPr/>
          <p:nvPr/>
        </p:nvCxnSpPr>
        <p:spPr>
          <a:xfrm>
            <a:off x="5140411" y="2659053"/>
            <a:ext cx="0" cy="9216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4732155" y="3545667"/>
            <a:ext cx="831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f</a:t>
            </a:r>
            <a:r>
              <a:rPr kumimoji="1" lang="en-US" altLang="ja-JP" sz="2000" b="1" baseline="-250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beat1</a:t>
            </a:r>
          </a:p>
        </p:txBody>
      </p:sp>
      <p:cxnSp>
        <p:nvCxnSpPr>
          <p:cNvPr id="80" name="直線コネクタ 79"/>
          <p:cNvCxnSpPr/>
          <p:nvPr/>
        </p:nvCxnSpPr>
        <p:spPr>
          <a:xfrm>
            <a:off x="7861001" y="2427264"/>
            <a:ext cx="0" cy="1156561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7510733" y="3557111"/>
            <a:ext cx="820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f</a:t>
            </a:r>
            <a:r>
              <a:rPr kumimoji="1" lang="en-US" altLang="ja-JP" sz="2000" b="1" baseline="-250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rep1</a:t>
            </a:r>
            <a:endParaRPr kumimoji="1" lang="ja-JP" altLang="en-US" sz="2000" b="1" baseline="-250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</p:txBody>
      </p:sp>
      <p:cxnSp>
        <p:nvCxnSpPr>
          <p:cNvPr id="107" name="直線コネクタ 106"/>
          <p:cNvCxnSpPr/>
          <p:nvPr/>
        </p:nvCxnSpPr>
        <p:spPr>
          <a:xfrm flipV="1">
            <a:off x="1598232" y="2293037"/>
            <a:ext cx="0" cy="12851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テキスト ボックス 117"/>
              <p:cNvSpPr txBox="1"/>
              <p:nvPr/>
            </p:nvSpPr>
            <p:spPr>
              <a:xfrm>
                <a:off x="355601" y="3886100"/>
                <a:ext cx="3403600" cy="4901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𝒃𝒆𝒂𝒕</m:t>
                          </m:r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𝑪𝑾</m:t>
                              </m:r>
                            </m:sub>
                          </m:sSub>
                          <m:r>
                            <a:rPr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𝒎𝒇</m:t>
                          </m:r>
                        </m:e>
                        <m:sub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𝒓𝒆𝒑</m:t>
                          </m:r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en-US" altLang="ja-JP" sz="24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8" name="テキスト ボックス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1" y="3886100"/>
                <a:ext cx="3403600" cy="490199"/>
              </a:xfrm>
              <a:prstGeom prst="rect">
                <a:avLst/>
              </a:prstGeom>
              <a:blipFill rotWithShape="1">
                <a:blip r:embed="rId3"/>
                <a:stretch>
                  <a:fillRect l="-535" b="-96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テキスト ボックス 128"/>
              <p:cNvSpPr txBox="1"/>
              <p:nvPr/>
            </p:nvSpPr>
            <p:spPr>
              <a:xfrm>
                <a:off x="1371626" y="3514229"/>
                <a:ext cx="5585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𝐶𝑊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9" name="テキスト ボックス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26" y="3514229"/>
                <a:ext cx="55856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087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グループ化 14"/>
          <p:cNvGrpSpPr/>
          <p:nvPr/>
        </p:nvGrpSpPr>
        <p:grpSpPr>
          <a:xfrm>
            <a:off x="907875" y="5011599"/>
            <a:ext cx="2319051" cy="1006324"/>
            <a:chOff x="771196" y="2520874"/>
            <a:chExt cx="2319051" cy="1006324"/>
          </a:xfrm>
        </p:grpSpPr>
        <p:cxnSp>
          <p:nvCxnSpPr>
            <p:cNvPr id="74" name="直線コネクタ 73"/>
            <p:cNvCxnSpPr/>
            <p:nvPr/>
          </p:nvCxnSpPr>
          <p:spPr>
            <a:xfrm flipV="1">
              <a:off x="1122565" y="2524764"/>
              <a:ext cx="6431" cy="1002434"/>
            </a:xfrm>
            <a:prstGeom prst="line">
              <a:avLst/>
            </a:prstGeom>
            <a:ln w="508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V="1">
              <a:off x="1437357" y="2520874"/>
              <a:ext cx="6431" cy="1002434"/>
            </a:xfrm>
            <a:prstGeom prst="line">
              <a:avLst/>
            </a:prstGeom>
            <a:ln w="508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V="1">
              <a:off x="1779150" y="2740140"/>
              <a:ext cx="0" cy="778254"/>
            </a:xfrm>
            <a:prstGeom prst="line">
              <a:avLst/>
            </a:prstGeom>
            <a:ln w="508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V="1">
              <a:off x="2077374" y="2881464"/>
              <a:ext cx="0" cy="631672"/>
            </a:xfrm>
            <a:prstGeom prst="line">
              <a:avLst/>
            </a:prstGeom>
            <a:ln w="508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V="1">
              <a:off x="2381830" y="2979544"/>
              <a:ext cx="0" cy="534844"/>
            </a:xfrm>
            <a:prstGeom prst="line">
              <a:avLst/>
            </a:prstGeom>
            <a:ln w="508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V="1">
              <a:off x="2695332" y="3278459"/>
              <a:ext cx="0" cy="240283"/>
            </a:xfrm>
            <a:prstGeom prst="line">
              <a:avLst/>
            </a:prstGeom>
            <a:ln w="508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2014132" y="3249727"/>
              <a:ext cx="450509" cy="0"/>
            </a:xfrm>
            <a:prstGeom prst="line">
              <a:avLst/>
            </a:prstGeom>
            <a:ln w="254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/>
            <p:nvPr/>
          </p:nvCxnSpPr>
          <p:spPr>
            <a:xfrm flipH="1">
              <a:off x="2395904" y="3245913"/>
              <a:ext cx="582394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テキスト ボックス 96"/>
                <p:cNvSpPr txBox="1"/>
                <p:nvPr/>
              </p:nvSpPr>
              <p:spPr>
                <a:xfrm>
                  <a:off x="2502458" y="2902002"/>
                  <a:ext cx="587789" cy="3907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𝑟𝑒𝑝</m:t>
                            </m:r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b="1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97" name="テキスト ボックス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2458" y="2902002"/>
                  <a:ext cx="587789" cy="39074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3542" b="-781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2" name="直線矢印コネクタ 101"/>
            <p:cNvCxnSpPr/>
            <p:nvPr/>
          </p:nvCxnSpPr>
          <p:spPr>
            <a:xfrm>
              <a:off x="1817749" y="3245913"/>
              <a:ext cx="2520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flipV="1">
              <a:off x="771196" y="2520874"/>
              <a:ext cx="6431" cy="1002434"/>
            </a:xfrm>
            <a:prstGeom prst="line">
              <a:avLst/>
            </a:prstGeom>
            <a:ln w="508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4804063" y="5093065"/>
            <a:ext cx="3890904" cy="1284898"/>
            <a:chOff x="4450115" y="2404539"/>
            <a:chExt cx="3890904" cy="1284898"/>
          </a:xfrm>
        </p:grpSpPr>
        <p:cxnSp>
          <p:nvCxnSpPr>
            <p:cNvPr id="105" name="直線コネクタ 104"/>
            <p:cNvCxnSpPr/>
            <p:nvPr/>
          </p:nvCxnSpPr>
          <p:spPr>
            <a:xfrm>
              <a:off x="4801471" y="2404539"/>
              <a:ext cx="0" cy="921662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テキスト ボックス 110"/>
            <p:cNvSpPr txBox="1"/>
            <p:nvPr/>
          </p:nvSpPr>
          <p:spPr>
            <a:xfrm>
              <a:off x="4450115" y="3289327"/>
              <a:ext cx="831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 smtClean="0">
                  <a:latin typeface="Times New Roman" pitchFamily="18" charset="0"/>
                  <a:ea typeface="ＭＳ 明朝" pitchFamily="17" charset="-128"/>
                  <a:cs typeface="Times New Roman" pitchFamily="18" charset="0"/>
                </a:rPr>
                <a:t>f</a:t>
              </a:r>
              <a:r>
                <a:rPr lang="en-US" altLang="ja-JP" sz="2000" b="1" baseline="-25000" dirty="0" smtClean="0">
                  <a:latin typeface="Times New Roman" pitchFamily="18" charset="0"/>
                  <a:ea typeface="ＭＳ 明朝" pitchFamily="17" charset="-128"/>
                  <a:cs typeface="Times New Roman" pitchFamily="18" charset="0"/>
                </a:rPr>
                <a:t>beat</a:t>
              </a:r>
              <a:r>
                <a:rPr kumimoji="1" lang="en-US" altLang="ja-JP" sz="2000" b="1" baseline="-25000" dirty="0" smtClean="0">
                  <a:latin typeface="Times New Roman" pitchFamily="18" charset="0"/>
                  <a:ea typeface="ＭＳ 明朝" pitchFamily="17" charset="-128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7020272" y="3284984"/>
              <a:ext cx="1320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 smtClean="0">
                  <a:latin typeface="Times New Roman" pitchFamily="18" charset="0"/>
                  <a:ea typeface="ＭＳ 明朝" pitchFamily="17" charset="-128"/>
                  <a:cs typeface="Times New Roman" pitchFamily="18" charset="0"/>
                </a:rPr>
                <a:t>f</a:t>
              </a:r>
              <a:r>
                <a:rPr kumimoji="1" lang="en-US" altLang="ja-JP" sz="2000" b="1" baseline="-25000" dirty="0" smtClean="0">
                  <a:latin typeface="Times New Roman" pitchFamily="18" charset="0"/>
                  <a:ea typeface="ＭＳ 明朝" pitchFamily="17" charset="-128"/>
                  <a:cs typeface="Times New Roman" pitchFamily="18" charset="0"/>
                </a:rPr>
                <a:t>rep2</a:t>
              </a:r>
              <a:endParaRPr kumimoji="1" lang="ja-JP" altLang="en-US" sz="2000" b="1" baseline="-25000" dirty="0">
                <a:latin typeface="Times New Roman" pitchFamily="18" charset="0"/>
                <a:ea typeface="ＭＳ 明朝" pitchFamily="17" charset="-128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/>
              <p:cNvSpPr/>
              <p:nvPr/>
            </p:nvSpPr>
            <p:spPr>
              <a:xfrm>
                <a:off x="391328" y="6324502"/>
                <a:ext cx="3378200" cy="49475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𝒃𝒆𝒂𝒕</m:t>
                          </m:r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altLang="ja-JP" sz="2400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𝑪𝑾</m:t>
                              </m:r>
                            </m:sub>
                          </m:sSub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𝒎𝒇</m:t>
                          </m:r>
                        </m:e>
                        <m:sub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𝒓𝒆𝒑</m:t>
                          </m:r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正方形/長方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28" y="6324502"/>
                <a:ext cx="3378200" cy="494751"/>
              </a:xfrm>
              <a:prstGeom prst="rect">
                <a:avLst/>
              </a:prstGeom>
              <a:blipFill rotWithShape="1">
                <a:blip r:embed="rId6"/>
                <a:stretch>
                  <a:fillRect b="-83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テキスト ボックス 115"/>
          <p:cNvSpPr txBox="1"/>
          <p:nvPr/>
        </p:nvSpPr>
        <p:spPr>
          <a:xfrm>
            <a:off x="256870" y="3495370"/>
            <a:ext cx="589436" cy="40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ＭＳ 明朝" pitchFamily="17" charset="-128"/>
                <a:ea typeface="ＭＳ 明朝" pitchFamily="17" charset="-128"/>
              </a:rPr>
              <a:t>0</a:t>
            </a:r>
            <a:endParaRPr kumimoji="1" lang="ja-JP" altLang="en-US" sz="2000" b="1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256870" y="1599803"/>
            <a:ext cx="86173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r</a:t>
            </a:r>
            <a:r>
              <a:rPr lang="en-US" altLang="ja-JP" sz="1400" dirty="0" smtClean="0"/>
              <a:t>ef) </a:t>
            </a:r>
            <a:r>
              <a:rPr lang="en-US" altLang="ja-JP" sz="1400" dirty="0" err="1"/>
              <a:t>Shuko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Yokoyama et </a:t>
            </a:r>
            <a:r>
              <a:rPr lang="en-US" altLang="ja-JP" sz="1400" dirty="0" err="1" smtClean="0"/>
              <a:t>al.,Optics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Express, Vol. 16, Issue 17, pp. 13052-13061 (2008)</a:t>
            </a:r>
            <a:endParaRPr lang="ja-JP" altLang="en-US" sz="1400" dirty="0"/>
          </a:p>
        </p:txBody>
      </p:sp>
      <p:cxnSp>
        <p:nvCxnSpPr>
          <p:cNvPr id="119" name="直線矢印コネクタ 118"/>
          <p:cNvCxnSpPr/>
          <p:nvPr/>
        </p:nvCxnSpPr>
        <p:spPr>
          <a:xfrm flipV="1">
            <a:off x="603502" y="4578935"/>
            <a:ext cx="0" cy="14404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>
            <a:off x="613849" y="6009119"/>
            <a:ext cx="27220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>
          <a:xfrm flipV="1">
            <a:off x="4278245" y="4509120"/>
            <a:ext cx="0" cy="1497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>
            <a:off x="4299101" y="6011719"/>
            <a:ext cx="43857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テキスト ボックス 125"/>
              <p:cNvSpPr txBox="1"/>
              <p:nvPr/>
            </p:nvSpPr>
            <p:spPr>
              <a:xfrm>
                <a:off x="1716732" y="2355766"/>
                <a:ext cx="6391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1" i="1" smtClean="0">
                              <a:latin typeface="Cambria Math"/>
                              <a:ea typeface="ＭＳ 明朝" pitchFamily="17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0" smtClean="0">
                              <a:latin typeface="Cambria Math"/>
                              <a:ea typeface="ＭＳ 明朝" pitchFamily="17" charset="-128"/>
                              <a:cs typeface="Times New Roman" pitchFamily="18" charset="0"/>
                            </a:rPr>
                            <m:t>𝐟</m:t>
                          </m:r>
                        </m:e>
                        <m:sub>
                          <m:r>
                            <a:rPr kumimoji="1" lang="en-US" altLang="ja-JP" sz="2000" b="1" i="1" smtClean="0">
                              <a:latin typeface="Cambria Math"/>
                              <a:ea typeface="ＭＳ 明朝" pitchFamily="17" charset="-128"/>
                              <a:cs typeface="Times New Roman" pitchFamily="18" charset="0"/>
                            </a:rPr>
                            <m:t>𝒃𝒆𝒂𝒕</m:t>
                          </m:r>
                          <m:r>
                            <a:rPr kumimoji="1" lang="en-US" altLang="ja-JP" sz="2000" b="1" i="1" smtClean="0">
                              <a:latin typeface="Cambria Math"/>
                              <a:ea typeface="ＭＳ 明朝" pitchFamily="17" charset="-128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ja-JP" altLang="en-US" sz="2000" b="1" dirty="0">
                  <a:latin typeface="Times New Roman" pitchFamily="18" charset="0"/>
                  <a:ea typeface="ＭＳ 明朝" pitchFamily="17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6" name="テキスト ボックス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732" y="2355766"/>
                <a:ext cx="639158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18269" r="-5769" b="-30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直線コネクタ 126"/>
          <p:cNvCxnSpPr/>
          <p:nvPr/>
        </p:nvCxnSpPr>
        <p:spPr>
          <a:xfrm>
            <a:off x="7003339" y="2659053"/>
            <a:ext cx="0" cy="9216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テキスト ボックス 129"/>
          <p:cNvSpPr txBox="1"/>
          <p:nvPr/>
        </p:nvSpPr>
        <p:spPr>
          <a:xfrm>
            <a:off x="6239876" y="3557925"/>
            <a:ext cx="157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f</a:t>
            </a:r>
            <a:r>
              <a:rPr kumimoji="1" lang="en-US" altLang="ja-JP" sz="2000" b="1" baseline="-250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rep1</a:t>
            </a:r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-</a:t>
            </a:r>
            <a:r>
              <a:rPr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f</a:t>
            </a:r>
            <a:r>
              <a:rPr lang="en-US" altLang="ja-JP" sz="2000" b="1" baseline="-250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beat1</a:t>
            </a:r>
            <a:endParaRPr lang="en-US" altLang="ja-JP" sz="2000" b="1" baseline="-250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2702196" y="3198965"/>
            <a:ext cx="1208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THz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662109" y="3573016"/>
            <a:ext cx="2603960" cy="51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V="1">
            <a:off x="1672680" y="4521686"/>
            <a:ext cx="0" cy="148394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テキスト ボックス 133"/>
              <p:cNvSpPr txBox="1"/>
              <p:nvPr/>
            </p:nvSpPr>
            <p:spPr>
              <a:xfrm>
                <a:off x="1403648" y="5949280"/>
                <a:ext cx="5585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𝐶𝑊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4" name="テキスト ボックス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949280"/>
                <a:ext cx="558567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087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テキスト ボックス 135"/>
              <p:cNvSpPr txBox="1"/>
              <p:nvPr/>
            </p:nvSpPr>
            <p:spPr>
              <a:xfrm>
                <a:off x="1845046" y="4693829"/>
                <a:ext cx="6391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1" i="1" smtClean="0">
                              <a:latin typeface="Cambria Math"/>
                              <a:ea typeface="ＭＳ 明朝" pitchFamily="17" charset="-128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0" smtClean="0">
                              <a:latin typeface="Cambria Math"/>
                              <a:ea typeface="ＭＳ 明朝" pitchFamily="17" charset="-128"/>
                              <a:cs typeface="Times New Roman" pitchFamily="18" charset="0"/>
                            </a:rPr>
                            <m:t>𝐟</m:t>
                          </m:r>
                        </m:e>
                        <m:sub>
                          <m:r>
                            <a:rPr kumimoji="1" lang="en-US" altLang="ja-JP" sz="2000" b="1" i="1" smtClean="0">
                              <a:latin typeface="Cambria Math"/>
                              <a:ea typeface="ＭＳ 明朝" pitchFamily="17" charset="-128"/>
                              <a:cs typeface="Times New Roman" pitchFamily="18" charset="0"/>
                            </a:rPr>
                            <m:t>𝒃𝒆𝒂𝒕</m:t>
                          </m:r>
                          <m:r>
                            <a:rPr kumimoji="1" lang="en-US" altLang="ja-JP" sz="2000" b="1" i="1" smtClean="0">
                              <a:latin typeface="Cambria Math"/>
                              <a:ea typeface="ＭＳ 明朝" pitchFamily="17" charset="-128"/>
                              <a:cs typeface="Times New Roman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ja-JP" altLang="en-US" sz="2000" b="1" dirty="0">
                  <a:latin typeface="Times New Roman" pitchFamily="18" charset="0"/>
                  <a:ea typeface="ＭＳ 明朝" pitchFamily="17" charset="-128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6" name="テキスト ボックス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046" y="4693829"/>
                <a:ext cx="639158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18095" r="-4762" b="-30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直線コネクタ 136"/>
          <p:cNvCxnSpPr/>
          <p:nvPr/>
        </p:nvCxnSpPr>
        <p:spPr>
          <a:xfrm>
            <a:off x="7958326" y="4837219"/>
            <a:ext cx="0" cy="1156561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>
            <a:off x="7092280" y="5072118"/>
            <a:ext cx="0" cy="92166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テキスト ボックス 138"/>
          <p:cNvSpPr txBox="1"/>
          <p:nvPr/>
        </p:nvSpPr>
        <p:spPr>
          <a:xfrm>
            <a:off x="6355818" y="5955135"/>
            <a:ext cx="1577742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f</a:t>
            </a:r>
            <a:r>
              <a:rPr kumimoji="1" lang="en-US" altLang="ja-JP" sz="2000" b="1" baseline="-250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rep2</a:t>
            </a:r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-</a:t>
            </a:r>
            <a:r>
              <a:rPr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f</a:t>
            </a:r>
            <a:r>
              <a:rPr lang="en-US" altLang="ja-JP" sz="2000" b="1" baseline="-250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beat2</a:t>
            </a:r>
            <a:endParaRPr lang="en-US" altLang="ja-JP" sz="2000" b="1" baseline="-250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 algn="ctr"/>
            <a:endParaRPr kumimoji="1" lang="ja-JP" altLang="en-US" sz="2000" b="1" baseline="-250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787056" y="5634746"/>
            <a:ext cx="1208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THz</a:t>
            </a: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8187656" y="5598131"/>
            <a:ext cx="1208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MHz</a:t>
            </a: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910556" y="5924391"/>
            <a:ext cx="589436" cy="40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ＭＳ 明朝" pitchFamily="17" charset="-128"/>
                <a:ea typeface="ＭＳ 明朝" pitchFamily="17" charset="-128"/>
              </a:rPr>
              <a:t>0</a:t>
            </a:r>
            <a:endParaRPr kumimoji="1" lang="ja-JP" altLang="en-US" sz="2000" b="1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244314" y="5955135"/>
            <a:ext cx="589436" cy="400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latin typeface="ＭＳ 明朝" pitchFamily="17" charset="-128"/>
                <a:ea typeface="ＭＳ 明朝" pitchFamily="17" charset="-128"/>
              </a:rPr>
              <a:t>0</a:t>
            </a:r>
            <a:endParaRPr kumimoji="1" lang="ja-JP" altLang="en-US" sz="2000" b="1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3" name="右矢印 32"/>
          <p:cNvSpPr/>
          <p:nvPr/>
        </p:nvSpPr>
        <p:spPr bwMode="auto">
          <a:xfrm>
            <a:off x="3391496" y="2596744"/>
            <a:ext cx="791037" cy="485123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144" name="右矢印 143"/>
          <p:cNvSpPr/>
          <p:nvPr/>
        </p:nvSpPr>
        <p:spPr bwMode="auto">
          <a:xfrm>
            <a:off x="3425362" y="5009811"/>
            <a:ext cx="791037" cy="485123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15816" y="2022833"/>
            <a:ext cx="143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光伝導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ミキシング</a:t>
            </a:r>
            <a:endParaRPr kumimoji="1" lang="ja-JP" altLang="en-US" b="1" dirty="0"/>
          </a:p>
        </p:txBody>
      </p:sp>
      <p:cxnSp>
        <p:nvCxnSpPr>
          <p:cNvPr id="73" name="直線コネクタ 72"/>
          <p:cNvCxnSpPr/>
          <p:nvPr/>
        </p:nvCxnSpPr>
        <p:spPr>
          <a:xfrm>
            <a:off x="1406182" y="2788267"/>
            <a:ext cx="35065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>
            <a:off x="1619672" y="2788267"/>
            <a:ext cx="58239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187624" y="2788267"/>
            <a:ext cx="25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503242" y="5125877"/>
            <a:ext cx="35065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H="1">
            <a:off x="1679154" y="5125877"/>
            <a:ext cx="58239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1309736" y="5125877"/>
            <a:ext cx="25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425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4" grpId="0"/>
      <p:bldP spid="136" grpId="0"/>
      <p:bldP spid="139" grpId="0"/>
      <p:bldP spid="140" grpId="0"/>
      <p:bldP spid="141" grpId="0"/>
      <p:bldP spid="142" grpId="0"/>
      <p:bldP spid="143" grpId="0"/>
      <p:bldP spid="1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67" y="471899"/>
            <a:ext cx="9004408" cy="1152128"/>
          </a:xfrm>
        </p:spPr>
        <p:txBody>
          <a:bodyPr/>
          <a:lstStyle/>
          <a:p>
            <a:r>
              <a:rPr kumimoji="1" lang="ja-JP" altLang="en-US" b="1" dirty="0" smtClean="0"/>
              <a:t>デュアル</a:t>
            </a:r>
            <a:r>
              <a:rPr kumimoji="1" lang="en-US" altLang="ja-JP" b="1" dirty="0" smtClean="0"/>
              <a:t>THz</a:t>
            </a:r>
            <a:r>
              <a:rPr kumimoji="1" lang="ja-JP" altLang="en-US" b="1" dirty="0" smtClean="0"/>
              <a:t>スペアナを用いた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コム間ビート信号の抽出</a:t>
            </a:r>
            <a:endParaRPr kumimoji="1" lang="ja-JP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テキスト ボックス 117"/>
              <p:cNvSpPr txBox="1"/>
              <p:nvPr/>
            </p:nvSpPr>
            <p:spPr>
              <a:xfrm>
                <a:off x="355601" y="1973258"/>
                <a:ext cx="3403600" cy="4901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𝒃𝒆𝒂𝒕</m:t>
                          </m:r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𝑪𝑾</m:t>
                              </m:r>
                            </m:sub>
                          </m:sSub>
                          <m:r>
                            <a:rPr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𝒎𝒇</m:t>
                          </m:r>
                        </m:e>
                        <m:sub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𝒓𝒆𝒑</m:t>
                          </m:r>
                          <m:r>
                            <a:rPr kumimoji="1" lang="en-US" altLang="ja-JP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en-US" altLang="ja-JP" sz="24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8" name="テキスト ボックス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01" y="1973258"/>
                <a:ext cx="3403600" cy="490199"/>
              </a:xfrm>
              <a:prstGeom prst="rect">
                <a:avLst/>
              </a:prstGeom>
              <a:blipFill rotWithShape="1">
                <a:blip r:embed="rId2"/>
                <a:stretch>
                  <a:fillRect l="-535" b="-1097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/>
              <p:cNvSpPr/>
              <p:nvPr/>
            </p:nvSpPr>
            <p:spPr>
              <a:xfrm>
                <a:off x="4716016" y="1986433"/>
                <a:ext cx="3378200" cy="49475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𝒃𝒆𝒂𝒕</m:t>
                          </m:r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altLang="ja-JP" sz="2400" b="1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sz="24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𝑪𝑾</m:t>
                              </m:r>
                            </m:sub>
                          </m:sSub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𝒎𝒇</m:t>
                          </m:r>
                        </m:e>
                        <m:sub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𝒓𝒆𝒑</m:t>
                          </m:r>
                          <m:r>
                            <a:rPr lang="en-US" altLang="ja-JP" sz="2400" b="1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正方形/長方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986433"/>
                <a:ext cx="3378200" cy="494751"/>
              </a:xfrm>
              <a:prstGeom prst="rect">
                <a:avLst/>
              </a:prstGeom>
              <a:blipFill rotWithShape="1">
                <a:blip r:embed="rId3"/>
                <a:stretch>
                  <a:fillRect b="-96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正方形/長方形 116"/>
          <p:cNvSpPr/>
          <p:nvPr/>
        </p:nvSpPr>
        <p:spPr>
          <a:xfrm>
            <a:off x="256870" y="1599803"/>
            <a:ext cx="86173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/>
              <a:t>r</a:t>
            </a:r>
            <a:r>
              <a:rPr lang="en-US" altLang="ja-JP" sz="1400" dirty="0" smtClean="0"/>
              <a:t>ef) </a:t>
            </a:r>
            <a:r>
              <a:rPr lang="en-US" altLang="ja-JP" sz="1400" dirty="0" err="1"/>
              <a:t>Shuko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Yokoyama et </a:t>
            </a:r>
            <a:r>
              <a:rPr lang="en-US" altLang="ja-JP" sz="1400" dirty="0" err="1" smtClean="0"/>
              <a:t>al.,Optics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Express, Vol. 16, Issue 17, pp. 13052-13061 (2008)</a:t>
            </a:r>
            <a:endParaRPr lang="ja-JP" altLang="en-US" sz="1400" dirty="0"/>
          </a:p>
        </p:txBody>
      </p:sp>
      <p:sp>
        <p:nvSpPr>
          <p:cNvPr id="145" name="正方形/長方形 144"/>
          <p:cNvSpPr/>
          <p:nvPr/>
        </p:nvSpPr>
        <p:spPr bwMode="auto">
          <a:xfrm>
            <a:off x="311072" y="5289284"/>
            <a:ext cx="8536714" cy="1308068"/>
          </a:xfrm>
          <a:prstGeom prst="rect">
            <a:avLst/>
          </a:prstGeom>
          <a:solidFill>
            <a:srgbClr val="FFCC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grpSp>
        <p:nvGrpSpPr>
          <p:cNvPr id="146" name="グループ化 145"/>
          <p:cNvGrpSpPr/>
          <p:nvPr/>
        </p:nvGrpSpPr>
        <p:grpSpPr>
          <a:xfrm>
            <a:off x="374601" y="5289284"/>
            <a:ext cx="8395914" cy="619440"/>
            <a:chOff x="226361" y="5549932"/>
            <a:chExt cx="8788800" cy="6194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テキスト ボックス 146"/>
                <p:cNvSpPr txBox="1"/>
                <p:nvPr/>
              </p:nvSpPr>
              <p:spPr>
                <a:xfrm>
                  <a:off x="226361" y="5549932"/>
                  <a:ext cx="8788800" cy="587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800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sz="2800" i="1">
                                <a:latin typeface="Cambria Math"/>
                              </a:rPr>
                              <m:t>𝑏𝑒𝑎𝑡</m:t>
                            </m:r>
                            <m:r>
                              <a:rPr lang="en-US" altLang="ja-JP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ja-JP" altLang="en-US" sz="28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ja-JP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800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sz="2800" i="1">
                                <a:latin typeface="Cambria Math"/>
                              </a:rPr>
                              <m:t>𝑏𝑒𝑎𝑡</m:t>
                            </m:r>
                            <m:r>
                              <a:rPr lang="en-US" altLang="ja-JP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ja-JP" sz="2800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ja-JP" sz="2800" b="0" i="1" smtClean="0">
                            <a:latin typeface="Cambria Math"/>
                          </a:rPr>
                          <m:t>×</m:t>
                        </m:r>
                        <m:r>
                          <a:rPr lang="en-US" altLang="ja-JP" sz="2800" b="0" i="1" smtClean="0">
                            <a:latin typeface="Cambria Math"/>
                          </a:rPr>
                          <m:t>𝑚</m:t>
                        </m:r>
                        <m:d>
                          <m:dPr>
                            <m:ctrlPr>
                              <a:rPr lang="en-US" altLang="ja-JP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𝑟𝑒𝑝</m:t>
                                </m:r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ja-JP" sz="2800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ja-JP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800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𝑟𝑒𝑝</m:t>
                                </m:r>
                                <m:r>
                                  <a:rPr lang="en-US" altLang="ja-JP" sz="28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ja-JP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ja-JP" sz="2800" i="1">
                            <a:latin typeface="Cambria Math"/>
                          </a:rPr>
                          <m:t>𝑁</m:t>
                        </m:r>
                        <m:r>
                          <a:rPr lang="en-US" altLang="ja-JP" sz="2800" i="1">
                            <a:latin typeface="Cambria Math"/>
                          </a:rPr>
                          <m:t>×</m:t>
                        </m:r>
                        <m:r>
                          <a:rPr lang="en-US" altLang="ja-JP" sz="2800" b="0" i="1" smtClean="0">
                            <a:latin typeface="Cambria Math"/>
                          </a:rPr>
                          <m:t>𝑚</m:t>
                        </m:r>
                        <m:r>
                          <m:rPr>
                            <m:sty m:val="p"/>
                          </m:rPr>
                          <a:rPr lang="en-US" altLang="ja-JP" sz="2800" b="0" i="0" smtClean="0">
                            <a:latin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en-US" altLang="ja-JP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sz="2800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sz="2800" i="1">
                                <a:latin typeface="Cambria Math"/>
                              </a:rPr>
                              <m:t>𝑟𝑒𝑝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147" name="テキスト ボックス 1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361" y="5549932"/>
                  <a:ext cx="8788800" cy="5872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8" name="直線コネクタ 147"/>
            <p:cNvCxnSpPr/>
            <p:nvPr/>
          </p:nvCxnSpPr>
          <p:spPr>
            <a:xfrm>
              <a:off x="333047" y="6169372"/>
              <a:ext cx="852033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テキスト ボックス 148"/>
          <p:cNvSpPr txBox="1"/>
          <p:nvPr/>
        </p:nvSpPr>
        <p:spPr>
          <a:xfrm>
            <a:off x="531743" y="5933291"/>
            <a:ext cx="7909892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 err="1" smtClean="0">
                <a:solidFill>
                  <a:srgbClr val="FF0000"/>
                </a:solidFill>
              </a:rPr>
              <a:t>N×m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次のコム間ビート信号の抽出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150" name="直線コネクタ 149"/>
          <p:cNvCxnSpPr/>
          <p:nvPr/>
        </p:nvCxnSpPr>
        <p:spPr bwMode="auto">
          <a:xfrm>
            <a:off x="2123728" y="2458275"/>
            <a:ext cx="0" cy="149059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直線コネクタ 150"/>
          <p:cNvCxnSpPr/>
          <p:nvPr/>
        </p:nvCxnSpPr>
        <p:spPr bwMode="auto">
          <a:xfrm>
            <a:off x="6523236" y="2493669"/>
            <a:ext cx="19396" cy="146772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直線矢印コネクタ 151"/>
          <p:cNvCxnSpPr/>
          <p:nvPr/>
        </p:nvCxnSpPr>
        <p:spPr bwMode="auto">
          <a:xfrm>
            <a:off x="2123728" y="3953307"/>
            <a:ext cx="1838672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直線矢印コネクタ 152"/>
          <p:cNvCxnSpPr/>
          <p:nvPr/>
        </p:nvCxnSpPr>
        <p:spPr bwMode="auto">
          <a:xfrm flipH="1">
            <a:off x="4538134" y="3957790"/>
            <a:ext cx="201774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4" name="フローチャート : 和接合 153"/>
          <p:cNvSpPr/>
          <p:nvPr/>
        </p:nvSpPr>
        <p:spPr>
          <a:xfrm>
            <a:off x="3994567" y="3688924"/>
            <a:ext cx="517951" cy="517951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下矢印 154"/>
          <p:cNvSpPr/>
          <p:nvPr/>
        </p:nvSpPr>
        <p:spPr bwMode="auto">
          <a:xfrm>
            <a:off x="3780824" y="4336996"/>
            <a:ext cx="945436" cy="820196"/>
          </a:xfrm>
          <a:prstGeom prst="down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charset="-128"/>
              <a:cs typeface="ＭＳ ゴシック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4680472" y="4516261"/>
            <a:ext cx="2938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電気的にミキシング</a:t>
            </a:r>
            <a:endParaRPr kumimoji="1" lang="ja-JP" altLang="en-US" sz="2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27355" y="2995020"/>
            <a:ext cx="992746" cy="461665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PLL</a:t>
            </a:r>
            <a:r>
              <a:rPr kumimoji="1" lang="ja-JP" altLang="en-US" sz="2400" dirty="0" smtClean="0">
                <a:latin typeface="Times New Roman" pitchFamily="18" charset="0"/>
                <a:cs typeface="Times New Roman" pitchFamily="18" charset="0"/>
              </a:rPr>
              <a:t>　</a:t>
            </a:r>
            <a:endParaRPr kumimoji="1" lang="ja-JP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027526" y="2995020"/>
            <a:ext cx="992746" cy="461665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PLL</a:t>
            </a:r>
            <a:r>
              <a:rPr kumimoji="1" lang="ja-JP" altLang="en-US" sz="2400" dirty="0" smtClean="0">
                <a:latin typeface="Times New Roman" pitchFamily="18" charset="0"/>
                <a:cs typeface="Times New Roman" pitchFamily="18" charset="0"/>
              </a:rPr>
              <a:t>　</a:t>
            </a:r>
            <a:endParaRPr kumimoji="1" lang="ja-JP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80828" y="3003518"/>
            <a:ext cx="11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逓倍比</a:t>
            </a:r>
            <a:r>
              <a:rPr kumimoji="1" lang="en-US" altLang="ja-JP" sz="2000" b="1" dirty="0" smtClean="0"/>
              <a:t>N</a:t>
            </a:r>
            <a:endParaRPr kumimoji="1" lang="ja-JP" altLang="en-US" sz="2000" b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053808" y="3027478"/>
            <a:ext cx="11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逓倍比</a:t>
            </a:r>
            <a:r>
              <a:rPr kumimoji="1" lang="en-US" altLang="ja-JP" sz="2000" b="1" dirty="0" smtClean="0"/>
              <a:t>N</a:t>
            </a:r>
            <a:endParaRPr kumimoji="1" lang="ja-JP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正方形/長方形 66"/>
              <p:cNvSpPr/>
              <p:nvPr/>
            </p:nvSpPr>
            <p:spPr>
              <a:xfrm>
                <a:off x="1331640" y="3933056"/>
                <a:ext cx="2663358" cy="494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sz="2400" b="1" i="1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 smtClean="0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  <m:t>𝑵</m:t>
                              </m:r>
                              <m:r>
                                <a:rPr lang="en-US" altLang="ja-JP" sz="2400" b="1" i="1" smtClean="0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ja-JP" sz="2400" b="1" i="1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sz="2400" b="1" i="1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  <m:t>𝑪𝑾</m:t>
                              </m:r>
                            </m:sub>
                          </m:sSub>
                          <m:r>
                            <a:rPr lang="en-US" altLang="ja-JP" sz="2400" b="1" i="1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ja-JP" sz="2400" b="1" i="1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𝒎𝒇</m:t>
                          </m:r>
                        </m:e>
                        <m:sub>
                          <m:r>
                            <a:rPr lang="en-US" altLang="ja-JP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𝒓𝒆𝒑</m:t>
                          </m:r>
                          <m:r>
                            <a:rPr lang="en-US" altLang="ja-JP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altLang="ja-JP" sz="2400" b="1" i="1" smtClean="0">
                          <a:solidFill>
                            <a:srgbClr val="CC66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ja-JP" altLang="en-US" sz="2400" b="1" dirty="0">
                  <a:solidFill>
                    <a:srgbClr val="CC6600"/>
                  </a:solidFill>
                </a:endParaRPr>
              </a:p>
            </p:txBody>
          </p:sp>
        </mc:Choice>
        <mc:Fallback xmlns="">
          <p:sp>
            <p:nvSpPr>
              <p:cNvPr id="67" name="正方形/長方形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933056"/>
                <a:ext cx="2663358" cy="494751"/>
              </a:xfrm>
              <a:prstGeom prst="rect">
                <a:avLst/>
              </a:prstGeom>
              <a:blipFill rotWithShape="1"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正方形/長方形 67"/>
              <p:cNvSpPr/>
              <p:nvPr/>
            </p:nvSpPr>
            <p:spPr>
              <a:xfrm>
                <a:off x="4860032" y="3933056"/>
                <a:ext cx="2663358" cy="494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sz="2400" b="1" i="1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 smtClean="0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  <m:t>𝑵</m:t>
                              </m:r>
                              <m:r>
                                <a:rPr lang="en-US" altLang="ja-JP" sz="2400" b="1" i="1" smtClean="0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ja-JP" sz="2400" b="1" i="1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ja-JP" sz="2400" b="1" i="1">
                                  <a:solidFill>
                                    <a:srgbClr val="CC6600"/>
                                  </a:solidFill>
                                  <a:latin typeface="Cambria Math"/>
                                </a:rPr>
                                <m:t>𝑪𝑾</m:t>
                              </m:r>
                            </m:sub>
                          </m:sSub>
                          <m:r>
                            <a:rPr lang="en-US" altLang="ja-JP" sz="2400" b="1" i="1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ja-JP" sz="2400" b="1" i="1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𝒎𝒇</m:t>
                          </m:r>
                        </m:e>
                        <m:sub>
                          <m:r>
                            <a:rPr lang="en-US" altLang="ja-JP" sz="2400" b="1" i="1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𝒓𝒆𝒑</m:t>
                          </m:r>
                          <m:r>
                            <a:rPr lang="en-US" altLang="ja-JP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altLang="ja-JP" sz="2400" b="1" i="1" smtClean="0">
                          <a:solidFill>
                            <a:srgbClr val="CC66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ja-JP" altLang="en-US" sz="2400" b="1" dirty="0">
                  <a:solidFill>
                    <a:srgbClr val="CC6600"/>
                  </a:solidFill>
                </a:endParaRPr>
              </a:p>
            </p:txBody>
          </p:sp>
        </mc:Choice>
        <mc:Fallback xmlns="">
          <p:sp>
            <p:nvSpPr>
              <p:cNvPr id="68" name="正方形/長方形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933056"/>
                <a:ext cx="2663358" cy="494751"/>
              </a:xfrm>
              <a:prstGeom prst="rect">
                <a:avLst/>
              </a:prstGeom>
              <a:blipFill rotWithShape="1"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5044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9" grpId="0" animBg="1"/>
      <p:bldP spid="154" grpId="0" animBg="1"/>
      <p:bldP spid="155" grpId="0" animBg="1"/>
      <p:bldP spid="156" grpId="0"/>
      <p:bldP spid="49" grpId="0" animBg="1"/>
      <p:bldP spid="50" grpId="0" animBg="1"/>
      <p:bldP spid="20" grpId="0"/>
      <p:bldP spid="66" grpId="0"/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07"/>
            <a:ext cx="9144000" cy="6544033"/>
          </a:xfrm>
          <a:prstGeom prst="rect">
            <a:avLst/>
          </a:prstGeom>
        </p:spPr>
      </p:pic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446314" y="332656"/>
            <a:ext cx="8229600" cy="850106"/>
          </a:xfrm>
        </p:spPr>
        <p:txBody>
          <a:bodyPr/>
          <a:lstStyle/>
          <a:p>
            <a:r>
              <a:rPr lang="ja-JP" altLang="en-US" sz="4800" b="1" dirty="0" smtClean="0"/>
              <a:t>実験系</a:t>
            </a:r>
            <a:endParaRPr kumimoji="1" lang="ja-JP" altLang="en-US" sz="4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68144" y="51571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6394269" y="669583"/>
                <a:ext cx="2426203" cy="8879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ja-JP" sz="1600" i="1">
                            <a:latin typeface="Cambria Math"/>
                          </a:rPr>
                          <m:t>𝑟𝑒𝑝</m:t>
                        </m:r>
                        <m:r>
                          <a:rPr lang="en-US" altLang="ja-JP" sz="16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sz="1600" i="1">
                        <a:latin typeface="Cambria Math"/>
                      </a:rPr>
                      <m:t>=100</m:t>
                    </m:r>
                    <m:r>
                      <m:rPr>
                        <m:sty m:val="p"/>
                      </m:rPr>
                      <a:rPr lang="en-US" altLang="ja-JP" sz="1600">
                        <a:latin typeface="Cambria Math"/>
                      </a:rPr>
                      <m:t>MHz</m:t>
                    </m:r>
                  </m:oMath>
                </a14:m>
                <a:endParaRPr lang="en-US" altLang="ja-JP" sz="1600" i="1" dirty="0" smtClean="0">
                  <a:latin typeface="Cambria Math"/>
                </a:endParaRPr>
              </a:p>
              <a:p>
                <a:r>
                  <a:rPr lang="en-US" altLang="ja-JP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6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ja-JP" sz="1600" b="0" i="1" smtClean="0">
                            <a:latin typeface="Cambria Math"/>
                          </a:rPr>
                          <m:t>𝑟𝑒𝑝</m:t>
                        </m:r>
                        <m:r>
                          <a:rPr lang="en-US" altLang="ja-JP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sz="1600" b="0" i="1" smtClean="0">
                        <a:latin typeface="Cambria Math"/>
                      </a:rPr>
                      <m:t>=100</m:t>
                    </m:r>
                    <m:r>
                      <a:rPr lang="en-US" altLang="ja-JP" sz="1600" i="1">
                        <a:latin typeface="Cambria Math"/>
                      </a:rPr>
                      <m:t>.000005</m:t>
                    </m:r>
                    <m:r>
                      <m:rPr>
                        <m:sty m:val="p"/>
                      </m:rPr>
                      <a:rPr lang="en-US" altLang="ja-JP" sz="1600" b="0" i="0" smtClean="0">
                        <a:latin typeface="Cambria Math"/>
                      </a:rPr>
                      <m:t>MHz</m:t>
                    </m:r>
                  </m:oMath>
                </a14:m>
                <a:endParaRPr lang="en-US" altLang="ja-JP" sz="1600" b="0" dirty="0" smtClean="0"/>
              </a:p>
              <a:p>
                <a:r>
                  <a:rPr lang="en-US" altLang="ja-JP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6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1600">
                            <a:latin typeface="Cambria Math"/>
                          </a:rPr>
                          <m:t>Δ</m:t>
                        </m:r>
                        <m:r>
                          <a:rPr lang="en-US" altLang="ja-JP" sz="16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ja-JP" sz="1600" i="1">
                            <a:latin typeface="Cambria Math"/>
                          </a:rPr>
                          <m:t>𝑟𝑒𝑝</m:t>
                        </m:r>
                      </m:sub>
                    </m:sSub>
                    <m:r>
                      <a:rPr lang="en-US" altLang="ja-JP" sz="1600" i="1">
                        <a:latin typeface="Cambria Math"/>
                      </a:rPr>
                      <m:t>=5</m:t>
                    </m:r>
                    <m:r>
                      <m:rPr>
                        <m:sty m:val="p"/>
                      </m:rPr>
                      <a:rPr lang="en-US" altLang="ja-JP" sz="1600">
                        <a:latin typeface="Cambria Math"/>
                      </a:rPr>
                      <m:t>Hz</m:t>
                    </m:r>
                  </m:oMath>
                </a14:m>
                <a:endParaRPr lang="ja-JP" altLang="en-US" sz="16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269" y="669583"/>
                <a:ext cx="2426203" cy="887935"/>
              </a:xfrm>
              <a:prstGeom prst="rect">
                <a:avLst/>
              </a:prstGeom>
              <a:blipFill rotWithShape="1">
                <a:blip r:embed="rId3"/>
                <a:stretch>
                  <a:fillRect b="-20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1763688" y="1544992"/>
            <a:ext cx="2046588" cy="64633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Stability : 2*10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-11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Accuracy : 5*10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-11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456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ゴシック"/>
        <a:cs typeface="ＭＳ ゴシック"/>
      </a:majorFont>
      <a:minorFont>
        <a:latin typeface="Arial"/>
        <a:ea typeface="ＭＳ ゴシック"/>
        <a:cs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charset="-128"/>
            <a:cs typeface="ＭＳ 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徳大スライドテーマ</Template>
  <TotalTime>5289</TotalTime>
  <Words>1005</Words>
  <Application>Microsoft Office PowerPoint</Application>
  <PresentationFormat>画面に合わせる (4:3)</PresentationFormat>
  <Paragraphs>234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テーマ1</vt:lpstr>
      <vt:lpstr>デュアルTHzコムにおけるコム間ビート信号の抽出</vt:lpstr>
      <vt:lpstr>THz時間領域分光法(THz-TDS)</vt:lpstr>
      <vt:lpstr>非同期光サンプリング式THz-TDS</vt:lpstr>
      <vt:lpstr>ASOPS-THz-TDSにおける信号の流れ</vt:lpstr>
      <vt:lpstr>PowerPoint プレゼンテーション</vt:lpstr>
      <vt:lpstr>今回の報告</vt:lpstr>
      <vt:lpstr>デュアルTHzスペアナを用いた コム間ビート信号の抽出</vt:lpstr>
      <vt:lpstr>デュアルTHzスペアナを用いた コム間ビート信号の抽出</vt:lpstr>
      <vt:lpstr>実験系</vt:lpstr>
      <vt:lpstr>コム間ビート信号の周波数安定性</vt:lpstr>
      <vt:lpstr>時間遅延走査ダブルパルスによる ジッターの評価（時間領域）</vt:lpstr>
      <vt:lpstr>低圧ガス分光を用いたジッター評価</vt:lpstr>
      <vt:lpstr>低圧ガス分光によるジッターの影響</vt:lpstr>
      <vt:lpstr>まとめ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ichikawa</dc:creator>
  <cp:lastModifiedBy>ichikawa</cp:lastModifiedBy>
  <cp:revision>232</cp:revision>
  <cp:lastPrinted>2013-09-14T06:06:36Z</cp:lastPrinted>
  <dcterms:created xsi:type="dcterms:W3CDTF">2013-09-04T09:47:56Z</dcterms:created>
  <dcterms:modified xsi:type="dcterms:W3CDTF">2014-04-07T09:55:45Z</dcterms:modified>
</cp:coreProperties>
</file>